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  <p:sldId id="298" r:id="rId6"/>
    <p:sldId id="299" r:id="rId7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88060" y="2100198"/>
            <a:ext cx="2713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mbria Math"/>
                <a:cs typeface="Cambria Math"/>
              </a:rPr>
              <a:t>𝑞❶</a:t>
            </a:r>
            <a:r>
              <a:rPr sz="1400" spc="-10" dirty="0">
                <a:latin typeface="Cambria Math"/>
                <a:cs typeface="Cambria Math"/>
              </a:rPr>
              <a:t>/ </a:t>
            </a:r>
            <a:r>
              <a:rPr sz="1400" spc="-10" dirty="0">
                <a:latin typeface="Cambria"/>
                <a:cs typeface="Cambria"/>
              </a:rPr>
              <a:t>Evaluate </a:t>
            </a:r>
            <a:r>
              <a:rPr sz="1400" spc="-5" dirty="0">
                <a:latin typeface="Cambria"/>
                <a:cs typeface="Cambria"/>
              </a:rPr>
              <a:t>the following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limits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5324" y="2838068"/>
            <a:ext cx="2571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04061" y="2902076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61286" y="2697860"/>
            <a:ext cx="175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89" baseline="-21825" dirty="0">
                <a:latin typeface="Cambria Math"/>
                <a:cs typeface="Cambria Math"/>
              </a:rPr>
              <a:t>𝑡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82420" y="3020948"/>
            <a:ext cx="7296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7" baseline="2777" dirty="0">
                <a:latin typeface="Cambria Math"/>
                <a:cs typeface="Cambria Math"/>
              </a:rPr>
              <a:t>x→∞ </a:t>
            </a:r>
            <a:r>
              <a:rPr sz="1400" spc="-5" dirty="0">
                <a:latin typeface="Cambria Math"/>
                <a:cs typeface="Cambria Math"/>
              </a:rPr>
              <a:t>7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95982" y="3014852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518538" y="3039744"/>
            <a:ext cx="472440" cy="0"/>
          </a:xfrm>
          <a:custGeom>
            <a:avLst/>
            <a:gdLst/>
            <a:ahLst/>
            <a:cxnLst/>
            <a:rect l="l" t="t" r="r" b="b"/>
            <a:pathLst>
              <a:path w="472439">
                <a:moveTo>
                  <a:pt x="0" y="0"/>
                </a:moveTo>
                <a:lnTo>
                  <a:pt x="4724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655567" y="2877693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56023" y="2838068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(2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18990" y="3030092"/>
            <a:ext cx="3111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40326" y="2734436"/>
            <a:ext cx="8890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43650" dirty="0">
                <a:latin typeface="Cambria Math"/>
                <a:cs typeface="Cambria Math"/>
              </a:rPr>
              <a:t>lim </a:t>
            </a:r>
            <a:r>
              <a:rPr sz="1400" spc="-10" dirty="0">
                <a:latin typeface="Cambria Math"/>
                <a:cs typeface="Cambria Math"/>
              </a:rPr>
              <a:t>2𝑥 +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161534" y="3014852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42078" y="3020948"/>
            <a:ext cx="638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54330" algn="l"/>
              </a:tabLst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070602" y="3054984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954778" y="3009264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29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533768" y="287769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92200" y="2740736"/>
            <a:ext cx="0" cy="525145"/>
          </a:xfrm>
          <a:custGeom>
            <a:avLst/>
            <a:gdLst/>
            <a:ahLst/>
            <a:cxnLst/>
            <a:rect l="l" t="t" r="r" b="b"/>
            <a:pathLst>
              <a:path h="525145">
                <a:moveTo>
                  <a:pt x="0" y="0"/>
                </a:moveTo>
                <a:lnTo>
                  <a:pt x="0" y="52456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795324" y="3328796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(3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204061" y="3377564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972182" y="3173348"/>
            <a:ext cx="2006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97" baseline="-2182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182420" y="3496436"/>
            <a:ext cx="14649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7" baseline="2777" dirty="0">
                <a:latin typeface="Cambria Math"/>
                <a:cs typeface="Cambria Math"/>
              </a:rPr>
              <a:t>x→∞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− 5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18538" y="3515232"/>
            <a:ext cx="1116330" cy="0"/>
          </a:xfrm>
          <a:custGeom>
            <a:avLst/>
            <a:gdLst/>
            <a:ahLst/>
            <a:cxnLst/>
            <a:rect l="l" t="t" r="r" b="b"/>
            <a:pathLst>
              <a:path w="1116330">
                <a:moveTo>
                  <a:pt x="0" y="0"/>
                </a:moveTo>
                <a:lnTo>
                  <a:pt x="1115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56023" y="3328796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(4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618990" y="3542157"/>
            <a:ext cx="2990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𝑡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034026" y="3521328"/>
            <a:ext cx="259715" cy="0"/>
          </a:xfrm>
          <a:custGeom>
            <a:avLst/>
            <a:gdLst/>
            <a:ahLst/>
            <a:cxnLst/>
            <a:rect l="l" t="t" r="r" b="b"/>
            <a:pathLst>
              <a:path w="259714">
                <a:moveTo>
                  <a:pt x="0" y="0"/>
                </a:moveTo>
                <a:lnTo>
                  <a:pt x="2593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4637278" y="3383660"/>
            <a:ext cx="8407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73405" algn="l"/>
              </a:tabLst>
            </a:pP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500" baseline="-27777" dirty="0">
                <a:latin typeface="Cambria Math"/>
                <a:cs typeface="Cambria Math"/>
              </a:rPr>
              <a:t>2</a:t>
            </a:r>
            <a:r>
              <a:rPr sz="1500" spc="157" baseline="-27777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100573" y="3246500"/>
            <a:ext cx="6870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06730" algn="l"/>
              </a:tabLst>
            </a:pPr>
            <a:r>
              <a:rPr sz="1400" spc="-5" dirty="0">
                <a:latin typeface="Cambria Math"/>
                <a:cs typeface="Cambria Math"/>
              </a:rPr>
              <a:t>1	</a:t>
            </a:r>
            <a:r>
              <a:rPr sz="1400" spc="-10" dirty="0">
                <a:latin typeface="Cambria Math"/>
                <a:cs typeface="Cambria Math"/>
              </a:rPr>
              <a:t>5𝑡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503798" y="3521328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875146" y="3383660"/>
            <a:ext cx="1130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7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466713" y="3368420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92200" y="3265296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795324" y="3792473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(5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204061" y="3856481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902079" y="3651884"/>
            <a:ext cx="2006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97" baseline="-2182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707007" y="3969258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182420" y="3975353"/>
            <a:ext cx="12331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59130" algn="l"/>
              </a:tabLst>
            </a:pPr>
            <a:r>
              <a:rPr sz="1500" spc="37" baseline="2777" dirty="0">
                <a:latin typeface="Cambria Math"/>
                <a:cs typeface="Cambria Math"/>
              </a:rPr>
              <a:t>x→∞</a:t>
            </a:r>
            <a:r>
              <a:rPr sz="1500" spc="104" baseline="2777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	−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100𝑥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399157" y="3969258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518538" y="3994149"/>
            <a:ext cx="975994" cy="0"/>
          </a:xfrm>
          <a:custGeom>
            <a:avLst/>
            <a:gdLst/>
            <a:ahLst/>
            <a:cxnLst/>
            <a:rect l="l" t="t" r="r" b="b"/>
            <a:pathLst>
              <a:path w="975994">
                <a:moveTo>
                  <a:pt x="0" y="0"/>
                </a:moveTo>
                <a:lnTo>
                  <a:pt x="975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701796" y="398195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4256023" y="3792473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(6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640326" y="383514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021326" y="3502532"/>
            <a:ext cx="880110" cy="3657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345"/>
              </a:lnSpc>
              <a:spcBef>
                <a:spcPts val="90"/>
              </a:spcBef>
              <a:tabLst>
                <a:tab pos="481965" algn="l"/>
              </a:tabLst>
            </a:pPr>
            <a:r>
              <a:rPr sz="1400" spc="-10" dirty="0">
                <a:latin typeface="Cambria Math"/>
                <a:cs typeface="Cambria Math"/>
              </a:rPr>
              <a:t>3𝑡	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98755">
              <a:lnSpc>
                <a:spcPts val="1345"/>
              </a:lnSpc>
            </a:pPr>
            <a:r>
              <a:rPr sz="2100" spc="7" baseline="-21825" dirty="0">
                <a:latin typeface="Cambria Math"/>
                <a:cs typeface="Cambria Math"/>
              </a:rPr>
              <a:t>𝑛</a:t>
            </a:r>
            <a:r>
              <a:rPr sz="1000" spc="5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618990" y="3944873"/>
            <a:ext cx="5657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spc="20" dirty="0">
                <a:latin typeface="Cambria Math"/>
                <a:cs typeface="Cambria Math"/>
              </a:rPr>
              <a:t>x→∞</a:t>
            </a:r>
            <a:r>
              <a:rPr sz="1500" spc="262" baseline="-16666" dirty="0">
                <a:latin typeface="Cambria Math"/>
                <a:cs typeface="Cambria Math"/>
              </a:rPr>
              <a:t> </a:t>
            </a:r>
            <a:r>
              <a:rPr sz="2100" spc="-7" baseline="-11904" dirty="0">
                <a:latin typeface="Cambria Math"/>
                <a:cs typeface="Cambria Math"/>
              </a:rPr>
              <a:t>𝑛</a:t>
            </a:r>
            <a:endParaRPr sz="2100" baseline="-11904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161534" y="3978401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283834" y="3984497"/>
            <a:ext cx="3981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2𝑛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070602" y="4018533"/>
            <a:ext cx="601345" cy="0"/>
          </a:xfrm>
          <a:custGeom>
            <a:avLst/>
            <a:gdLst/>
            <a:ahLst/>
            <a:cxnLst/>
            <a:rect l="l" t="t" r="r" b="b"/>
            <a:pathLst>
              <a:path w="601345">
                <a:moveTo>
                  <a:pt x="0" y="0"/>
                </a:moveTo>
                <a:lnTo>
                  <a:pt x="6007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954778" y="3972813"/>
            <a:ext cx="720090" cy="0"/>
          </a:xfrm>
          <a:custGeom>
            <a:avLst/>
            <a:gdLst/>
            <a:ahLst/>
            <a:cxnLst/>
            <a:rect l="l" t="t" r="r" b="b"/>
            <a:pathLst>
              <a:path w="720089">
                <a:moveTo>
                  <a:pt x="0" y="0"/>
                </a:moveTo>
                <a:lnTo>
                  <a:pt x="7196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6506336" y="3829049"/>
            <a:ext cx="175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692200" y="3722573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648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795324" y="4313681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(7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182420" y="4530089"/>
            <a:ext cx="3117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1731898" y="4268469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1204061" y="4234433"/>
            <a:ext cx="11322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43650" dirty="0">
                <a:latin typeface="Cambria Math"/>
                <a:cs typeface="Cambria Math"/>
              </a:rPr>
              <a:t>lim </a:t>
            </a:r>
            <a:r>
              <a:rPr sz="1400" spc="-10" dirty="0">
                <a:latin typeface="Cambria Math"/>
                <a:cs typeface="Cambria Math"/>
              </a:rPr>
              <a:t>3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2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838579" y="4554981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>
                <a:moveTo>
                  <a:pt x="0" y="0"/>
                </a:moveTo>
                <a:lnTo>
                  <a:pt x="283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518538" y="4509261"/>
            <a:ext cx="811530" cy="0"/>
          </a:xfrm>
          <a:custGeom>
            <a:avLst/>
            <a:gdLst/>
            <a:ahLst/>
            <a:cxnLst/>
            <a:rect l="l" t="t" r="r" b="b"/>
            <a:pathLst>
              <a:path w="811530">
                <a:moveTo>
                  <a:pt x="0" y="0"/>
                </a:moveTo>
                <a:lnTo>
                  <a:pt x="8110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3631184" y="3368420"/>
            <a:ext cx="281940" cy="13627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70485">
              <a:lnSpc>
                <a:spcPct val="100000"/>
              </a:lnSpc>
              <a:spcBef>
                <a:spcPts val="985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70485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70485">
              <a:lnSpc>
                <a:spcPct val="100000"/>
              </a:lnSpc>
              <a:spcBef>
                <a:spcPts val="24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3759708" y="452754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643884" y="4481829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4256023" y="4313681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(8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618990" y="4502658"/>
            <a:ext cx="3111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302630" y="4350765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68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4640326" y="4344161"/>
            <a:ext cx="15697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𝑥</a:t>
            </a:r>
            <a:r>
              <a:rPr sz="2100" spc="-7" baseline="5952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1400" spc="37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451472" y="4228337"/>
            <a:ext cx="2882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15" baseline="-43650" dirty="0">
                <a:latin typeface="Cambria Math"/>
                <a:cs typeface="Cambria Math"/>
              </a:rPr>
              <a:t>−</a:t>
            </a:r>
            <a:r>
              <a:rPr sz="2100" spc="-187" baseline="-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616065" y="448436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628765" y="4503165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92200" y="4189221"/>
            <a:ext cx="0" cy="576580"/>
          </a:xfrm>
          <a:custGeom>
            <a:avLst/>
            <a:gdLst/>
            <a:ahLst/>
            <a:cxnLst/>
            <a:rect l="l" t="t" r="r" b="b"/>
            <a:pathLst>
              <a:path h="576579">
                <a:moveTo>
                  <a:pt x="0" y="0"/>
                </a:moveTo>
                <a:lnTo>
                  <a:pt x="0" y="576071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795324" y="4929631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(9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201013" y="497839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597278" y="4413046"/>
            <a:ext cx="529590" cy="66548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5095">
              <a:lnSpc>
                <a:spcPct val="100000"/>
              </a:lnSpc>
              <a:spcBef>
                <a:spcPts val="94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2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25000" dirty="0">
                <a:latin typeface="Cambria Math"/>
                <a:cs typeface="Cambria Math"/>
              </a:rPr>
              <a:t>3</a:t>
            </a:r>
            <a:endParaRPr sz="1500" baseline="25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Cambria Math"/>
                <a:cs typeface="Cambria Math"/>
              </a:rPr>
              <a:t>8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𝑠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182420" y="5088127"/>
            <a:ext cx="5403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spc="25" dirty="0">
                <a:latin typeface="Cambria Math"/>
                <a:cs typeface="Cambria Math"/>
              </a:rPr>
              <a:t>s→∞</a:t>
            </a:r>
            <a:r>
              <a:rPr sz="1500" spc="240" baseline="-16666" dirty="0">
                <a:latin typeface="Cambria Math"/>
                <a:cs typeface="Cambria Math"/>
              </a:rPr>
              <a:t> </a:t>
            </a:r>
            <a:r>
              <a:rPr sz="2100" spc="-7" baseline="-11904" dirty="0">
                <a:latin typeface="Cambria Math"/>
                <a:cs typeface="Cambria Math"/>
              </a:rPr>
              <a:t>𝑠</a:t>
            </a:r>
            <a:endParaRPr sz="2100" baseline="-11904">
              <a:latin typeface="Cambria Math"/>
              <a:cs typeface="Cambria Math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707007" y="5121655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825879" y="5127751"/>
            <a:ext cx="2978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1625219" y="5161787"/>
            <a:ext cx="481965" cy="0"/>
          </a:xfrm>
          <a:custGeom>
            <a:avLst/>
            <a:gdLst/>
            <a:ahLst/>
            <a:cxnLst/>
            <a:rect l="l" t="t" r="r" b="b"/>
            <a:pathLst>
              <a:path w="481964">
                <a:moveTo>
                  <a:pt x="0" y="0"/>
                </a:moveTo>
                <a:lnTo>
                  <a:pt x="4818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09394" y="5116067"/>
            <a:ext cx="598170" cy="0"/>
          </a:xfrm>
          <a:custGeom>
            <a:avLst/>
            <a:gdLst/>
            <a:ahLst/>
            <a:cxnLst/>
            <a:rect l="l" t="t" r="r" b="b"/>
            <a:pathLst>
              <a:path w="598169">
                <a:moveTo>
                  <a:pt x="0" y="0"/>
                </a:moveTo>
                <a:lnTo>
                  <a:pt x="5977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3631184" y="4984495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207255" y="4929631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(10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618990" y="5142991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646421" y="4984495"/>
            <a:ext cx="4318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400" spc="49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051805" y="4847081"/>
            <a:ext cx="10668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+ 1</a:t>
            </a:r>
            <a:r>
              <a:rPr sz="2100" spc="44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259451" y="5103367"/>
            <a:ext cx="5803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817234" y="5097271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5064505" y="5122163"/>
            <a:ext cx="1049655" cy="0"/>
          </a:xfrm>
          <a:custGeom>
            <a:avLst/>
            <a:gdLst/>
            <a:ahLst/>
            <a:cxnLst/>
            <a:rect l="l" t="t" r="r" b="b"/>
            <a:pathLst>
              <a:path w="1049654">
                <a:moveTo>
                  <a:pt x="0" y="0"/>
                </a:moveTo>
                <a:lnTo>
                  <a:pt x="104912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6104001" y="4984495"/>
            <a:ext cx="6203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5285" algn="l"/>
              </a:tabLst>
            </a:pPr>
            <a:r>
              <a:rPr sz="1400" spc="490" dirty="0">
                <a:latin typeface="Cambria Math"/>
                <a:cs typeface="Cambria Math"/>
              </a:rPr>
              <a:t> 	</a:t>
            </a: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2200" y="4765242"/>
            <a:ext cx="0" cy="692785"/>
          </a:xfrm>
          <a:custGeom>
            <a:avLst/>
            <a:gdLst/>
            <a:ahLst/>
            <a:cxnLst/>
            <a:rect l="l" t="t" r="r" b="b"/>
            <a:pathLst>
              <a:path h="692785">
                <a:moveTo>
                  <a:pt x="0" y="0"/>
                </a:moveTo>
                <a:lnTo>
                  <a:pt x="0" y="69220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746556" y="5533135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(11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210157" y="5627623"/>
            <a:ext cx="2698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l</a:t>
            </a:r>
            <a:r>
              <a:rPr sz="1400" spc="-10" dirty="0">
                <a:latin typeface="Cambria Math"/>
                <a:cs typeface="Cambria Math"/>
              </a:rPr>
              <a:t>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514983" y="5490463"/>
            <a:ext cx="736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2𝑥</a:t>
            </a:r>
            <a:r>
              <a:rPr sz="1500" spc="30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1643507" y="5524499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1182420" y="5746495"/>
            <a:ext cx="9163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94030" algn="l"/>
              </a:tabLst>
            </a:pPr>
            <a:r>
              <a:rPr sz="1500" spc="44" baseline="2777" dirty="0">
                <a:latin typeface="Cambria Math"/>
                <a:cs typeface="Cambria Math"/>
              </a:rPr>
              <a:t>𝑥→∞	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1527683" y="5765291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>
                <a:moveTo>
                  <a:pt x="0" y="0"/>
                </a:moveTo>
                <a:lnTo>
                  <a:pt x="7104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3640328" y="5603239"/>
            <a:ext cx="2393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3768852" y="5637275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 txBox="1"/>
          <p:nvPr/>
        </p:nvSpPr>
        <p:spPr>
          <a:xfrm>
            <a:off x="4207255" y="5533135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(12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618990" y="5746496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646421" y="5587999"/>
            <a:ext cx="7035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2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539866" y="5450839"/>
            <a:ext cx="3009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15" dirty="0">
                <a:latin typeface="Cambria Math"/>
                <a:cs typeface="Cambria Math"/>
              </a:rPr>
              <a:t>2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363083" y="5706871"/>
            <a:ext cx="5835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5375783" y="5725667"/>
            <a:ext cx="640715" cy="0"/>
          </a:xfrm>
          <a:custGeom>
            <a:avLst/>
            <a:gdLst/>
            <a:ahLst/>
            <a:cxnLst/>
            <a:rect l="l" t="t" r="r" b="b"/>
            <a:pathLst>
              <a:path w="640714">
                <a:moveTo>
                  <a:pt x="0" y="0"/>
                </a:moveTo>
                <a:lnTo>
                  <a:pt x="6403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5920866" y="5587999"/>
            <a:ext cx="209550" cy="23812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500" baseline="-27777" dirty="0">
                <a:latin typeface="Cambria Math"/>
                <a:cs typeface="Cambria Math"/>
              </a:rPr>
              <a:t>2</a:t>
            </a:r>
            <a:r>
              <a:rPr sz="1500" spc="-195" baseline="-27777" dirty="0">
                <a:latin typeface="Cambria Math"/>
                <a:cs typeface="Cambria Math"/>
              </a:rPr>
              <a:t> </a:t>
            </a:r>
            <a:r>
              <a:rPr sz="1400" spc="49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533768" y="558799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692200" y="5457443"/>
            <a:ext cx="0" cy="512445"/>
          </a:xfrm>
          <a:custGeom>
            <a:avLst/>
            <a:gdLst/>
            <a:ahLst/>
            <a:cxnLst/>
            <a:rect l="l" t="t" r="r" b="b"/>
            <a:pathLst>
              <a:path h="512445">
                <a:moveTo>
                  <a:pt x="0" y="0"/>
                </a:moveTo>
                <a:lnTo>
                  <a:pt x="0" y="512063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746556" y="6082029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(13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182420" y="6335014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210157" y="6039357"/>
            <a:ext cx="10375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43650" dirty="0">
                <a:latin typeface="Cambria Math"/>
                <a:cs typeface="Cambria Math"/>
              </a:rPr>
              <a:t>lim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6𝑥</a:t>
            </a:r>
            <a:r>
              <a:rPr sz="1500" spc="30" baseline="25000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1643507" y="6073139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1621663" y="6295389"/>
            <a:ext cx="5232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1527683" y="6314185"/>
            <a:ext cx="713740" cy="0"/>
          </a:xfrm>
          <a:custGeom>
            <a:avLst/>
            <a:gdLst/>
            <a:ahLst/>
            <a:cxnLst/>
            <a:rect l="l" t="t" r="r" b="b"/>
            <a:pathLst>
              <a:path w="713739">
                <a:moveTo>
                  <a:pt x="0" y="0"/>
                </a:moveTo>
                <a:lnTo>
                  <a:pt x="713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 txBox="1"/>
          <p:nvPr/>
        </p:nvSpPr>
        <p:spPr>
          <a:xfrm>
            <a:off x="3640328" y="6152133"/>
            <a:ext cx="2393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3768852" y="6185915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4207255" y="6082029"/>
            <a:ext cx="6826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(14)</a:t>
            </a:r>
            <a:r>
              <a:rPr sz="1400" spc="260" dirty="0">
                <a:latin typeface="Cambria"/>
                <a:cs typeface="Cambria"/>
              </a:rPr>
              <a:t> </a:t>
            </a:r>
            <a:r>
              <a:rPr sz="2100" spc="-7" baseline="-17857" dirty="0">
                <a:latin typeface="Cambria Math"/>
                <a:cs typeface="Cambria Math"/>
              </a:rPr>
              <a:t>lim</a:t>
            </a:r>
            <a:endParaRPr sz="2100" baseline="-17857">
              <a:latin typeface="Cambria Math"/>
              <a:cs typeface="Cambria Math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006085" y="5999479"/>
            <a:ext cx="41338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628134" y="6255765"/>
            <a:ext cx="8953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22" baseline="2777" dirty="0">
                <a:latin typeface="Cambria Math"/>
                <a:cs typeface="Cambria Math"/>
              </a:rPr>
              <a:t>t→2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− 2</a:t>
            </a:r>
            <a:r>
              <a:rPr sz="2100" spc="307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4906009" y="6274561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29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6515481" y="6136893"/>
            <a:ext cx="175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92200" y="5969456"/>
            <a:ext cx="0" cy="586105"/>
          </a:xfrm>
          <a:custGeom>
            <a:avLst/>
            <a:gdLst/>
            <a:ahLst/>
            <a:cxnLst/>
            <a:rect l="l" t="t" r="r" b="b"/>
            <a:pathLst>
              <a:path h="586104">
                <a:moveTo>
                  <a:pt x="0" y="0"/>
                </a:moveTo>
                <a:lnTo>
                  <a:pt x="0" y="58552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 txBox="1"/>
          <p:nvPr/>
        </p:nvSpPr>
        <p:spPr>
          <a:xfrm>
            <a:off x="1151940" y="6926326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1716658" y="6777481"/>
            <a:ext cx="598170" cy="0"/>
          </a:xfrm>
          <a:custGeom>
            <a:avLst/>
            <a:gdLst/>
            <a:ahLst/>
            <a:cxnLst/>
            <a:rect l="l" t="t" r="r" b="b"/>
            <a:pathLst>
              <a:path w="598169">
                <a:moveTo>
                  <a:pt x="0" y="0"/>
                </a:moveTo>
                <a:lnTo>
                  <a:pt x="5977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655697" y="6777481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 txBox="1"/>
          <p:nvPr/>
        </p:nvSpPr>
        <p:spPr>
          <a:xfrm>
            <a:off x="746556" y="6767829"/>
            <a:ext cx="26035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15" baseline="13888" dirty="0">
                <a:latin typeface="Cambria"/>
                <a:cs typeface="Cambria"/>
              </a:rPr>
              <a:t>(15)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𝑎𝑥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2100" spc="-15" baseline="3968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200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𝑏𝑥</a:t>
            </a:r>
            <a:r>
              <a:rPr sz="1400" spc="37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539490" y="6652005"/>
            <a:ext cx="4349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𝑏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698240" y="690803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3552190" y="6926833"/>
            <a:ext cx="415290" cy="0"/>
          </a:xfrm>
          <a:custGeom>
            <a:avLst/>
            <a:gdLst/>
            <a:ahLst/>
            <a:cxnLst/>
            <a:rect l="l" t="t" r="r" b="b"/>
            <a:pathLst>
              <a:path w="415289">
                <a:moveTo>
                  <a:pt x="0" y="0"/>
                </a:moveTo>
                <a:lnTo>
                  <a:pt x="4148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4207255" y="6722109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(16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618990" y="6950709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646421" y="6792214"/>
            <a:ext cx="7378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 </a:t>
            </a:r>
            <a:r>
              <a:rPr sz="2100" spc="1132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  </a:t>
            </a:r>
            <a:r>
              <a:rPr sz="2100" spc="-30" baseline="1984" dirty="0">
                <a:latin typeface="Cambria Math"/>
                <a:cs typeface="Cambria Math"/>
              </a:rPr>
              <a:t> </a:t>
            </a:r>
            <a:r>
              <a:rPr sz="2100" u="sng" spc="-7" baseline="198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60" baseline="198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2100" baseline="1984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176773" y="6655053"/>
            <a:ext cx="7239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5" dirty="0">
                <a:latin typeface="Cambria Math"/>
                <a:cs typeface="Cambria Math"/>
              </a:rPr>
              <a:t>𝜋𝑥</a:t>
            </a:r>
            <a:r>
              <a:rPr sz="1500" spc="37" baseline="25000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460619" y="6929373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103621" y="6941565"/>
            <a:ext cx="8699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91490" algn="l"/>
              </a:tabLst>
            </a:pPr>
            <a:r>
              <a:rPr sz="1400" spc="60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	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82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7𝑥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5116321" y="6929881"/>
            <a:ext cx="850900" cy="0"/>
          </a:xfrm>
          <a:custGeom>
            <a:avLst/>
            <a:gdLst/>
            <a:ahLst/>
            <a:cxnLst/>
            <a:rect l="l" t="t" r="r" b="b"/>
            <a:pathLst>
              <a:path w="85090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116321" y="6628129"/>
            <a:ext cx="850900" cy="0"/>
          </a:xfrm>
          <a:custGeom>
            <a:avLst/>
            <a:gdLst/>
            <a:ahLst/>
            <a:cxnLst/>
            <a:rect l="l" t="t" r="r" b="b"/>
            <a:pathLst>
              <a:path w="85090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 txBox="1"/>
          <p:nvPr/>
        </p:nvSpPr>
        <p:spPr>
          <a:xfrm>
            <a:off x="4963414" y="6716014"/>
            <a:ext cx="81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6411848" y="6783069"/>
            <a:ext cx="1606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75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6616065" y="6627621"/>
            <a:ext cx="130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6674484" y="6948169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558660" y="690245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>
                <a:moveTo>
                  <a:pt x="0" y="0"/>
                </a:moveTo>
                <a:lnTo>
                  <a:pt x="2532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558660" y="6625081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>
                <a:moveTo>
                  <a:pt x="0" y="0"/>
                </a:moveTo>
                <a:lnTo>
                  <a:pt x="2532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 txBox="1"/>
          <p:nvPr/>
        </p:nvSpPr>
        <p:spPr>
          <a:xfrm>
            <a:off x="6405753" y="6712965"/>
            <a:ext cx="81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692200" y="6554977"/>
            <a:ext cx="0" cy="692150"/>
          </a:xfrm>
          <a:custGeom>
            <a:avLst/>
            <a:gdLst/>
            <a:ahLst/>
            <a:cxnLst/>
            <a:rect l="l" t="t" r="r" b="b"/>
            <a:pathLst>
              <a:path h="692150">
                <a:moveTo>
                  <a:pt x="0" y="0"/>
                </a:moveTo>
                <a:lnTo>
                  <a:pt x="0" y="691895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746556" y="7338186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(17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1182420" y="7563739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210157" y="7268082"/>
            <a:ext cx="99186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43650" dirty="0">
                <a:latin typeface="Cambria Math"/>
                <a:cs typeface="Cambria Math"/>
              </a:rPr>
              <a:t>lim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sin</a:t>
            </a:r>
            <a:r>
              <a:rPr sz="1400" spc="-2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1798447" y="7524114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1527683" y="7542910"/>
            <a:ext cx="668020" cy="0"/>
          </a:xfrm>
          <a:custGeom>
            <a:avLst/>
            <a:gdLst/>
            <a:ahLst/>
            <a:cxnLst/>
            <a:rect l="l" t="t" r="r" b="b"/>
            <a:pathLst>
              <a:path w="668019">
                <a:moveTo>
                  <a:pt x="0" y="0"/>
                </a:moveTo>
                <a:lnTo>
                  <a:pt x="6678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 txBox="1"/>
          <p:nvPr/>
        </p:nvSpPr>
        <p:spPr>
          <a:xfrm>
            <a:off x="3698240" y="739305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207255" y="7338186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(18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646421" y="7417434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618990" y="7575930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006085" y="7280275"/>
            <a:ext cx="6946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0" dirty="0">
                <a:latin typeface="Cambria Math"/>
                <a:cs typeface="Cambria Math"/>
              </a:rPr>
              <a:t>3𝑥</a:t>
            </a:r>
            <a:r>
              <a:rPr sz="1500" spc="30" baseline="3055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6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951221" y="7536306"/>
            <a:ext cx="8039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𝜋𝑥</a:t>
            </a:r>
            <a:r>
              <a:rPr sz="1500" spc="52" baseline="25000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5𝑥</a:t>
            </a:r>
            <a:r>
              <a:rPr sz="1500" spc="30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4963921" y="7555103"/>
            <a:ext cx="789940" cy="0"/>
          </a:xfrm>
          <a:custGeom>
            <a:avLst/>
            <a:gdLst/>
            <a:ahLst/>
            <a:cxnLst/>
            <a:rect l="l" t="t" r="r" b="b"/>
            <a:pathLst>
              <a:path w="789939">
                <a:moveTo>
                  <a:pt x="0" y="0"/>
                </a:moveTo>
                <a:lnTo>
                  <a:pt x="7897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 txBox="1"/>
          <p:nvPr/>
        </p:nvSpPr>
        <p:spPr>
          <a:xfrm>
            <a:off x="6545960" y="6914133"/>
            <a:ext cx="239395" cy="591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6534277" y="754291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92200" y="7246949"/>
            <a:ext cx="0" cy="542925"/>
          </a:xfrm>
          <a:custGeom>
            <a:avLst/>
            <a:gdLst/>
            <a:ahLst/>
            <a:cxnLst/>
            <a:rect l="l" t="t" r="r" b="b"/>
            <a:pathLst>
              <a:path h="542925">
                <a:moveTo>
                  <a:pt x="0" y="0"/>
                </a:moveTo>
                <a:lnTo>
                  <a:pt x="0" y="542848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 txBox="1"/>
          <p:nvPr/>
        </p:nvSpPr>
        <p:spPr>
          <a:xfrm>
            <a:off x="780084" y="7917306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19)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1182420" y="8072754"/>
            <a:ext cx="3117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1737995" y="7923910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673985" y="7920863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 txBox="1"/>
          <p:nvPr/>
        </p:nvSpPr>
        <p:spPr>
          <a:xfrm>
            <a:off x="1204061" y="7920354"/>
            <a:ext cx="26174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506345" algn="l"/>
              </a:tabLst>
            </a:pPr>
            <a:r>
              <a:rPr sz="2100" spc="-7" baseline="1984" dirty="0">
                <a:latin typeface="Cambria Math"/>
                <a:cs typeface="Cambria Math"/>
              </a:rPr>
              <a:t>lim</a:t>
            </a:r>
            <a:r>
              <a:rPr sz="2100" spc="202" baseline="1984" dirty="0">
                <a:latin typeface="Cambria Math"/>
                <a:cs typeface="Cambria Math"/>
              </a:rPr>
              <a:t> </a:t>
            </a:r>
            <a:r>
              <a:rPr sz="2100" spc="569" baseline="1984" dirty="0">
                <a:latin typeface="Cambria Math"/>
                <a:cs typeface="Cambria Math"/>
              </a:rPr>
              <a:t> </a:t>
            </a:r>
            <a:r>
              <a:rPr sz="2100" spc="1080" baseline="5952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2</a:t>
            </a:r>
            <a:r>
              <a:rPr sz="2100" spc="97" baseline="1984" dirty="0">
                <a:latin typeface="Cambria Math"/>
                <a:cs typeface="Cambria Math"/>
              </a:rPr>
              <a:t>𝑥</a:t>
            </a:r>
            <a:r>
              <a:rPr sz="1500" baseline="27777" dirty="0">
                <a:latin typeface="Cambria Math"/>
                <a:cs typeface="Cambria Math"/>
              </a:rPr>
              <a:t>2 </a:t>
            </a:r>
            <a:r>
              <a:rPr sz="1500" spc="-60" baseline="27777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7" baseline="1984" dirty="0">
                <a:latin typeface="Cambria Math"/>
                <a:cs typeface="Cambria Math"/>
              </a:rPr>
              <a:t> 3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2100" spc="1117" baseline="7936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2</a:t>
            </a:r>
            <a:r>
              <a:rPr sz="2100" spc="97" baseline="1984" dirty="0">
                <a:latin typeface="Cambria Math"/>
                <a:cs typeface="Cambria Math"/>
              </a:rPr>
              <a:t>𝑥</a:t>
            </a:r>
            <a:r>
              <a:rPr sz="1500" baseline="27777" dirty="0">
                <a:latin typeface="Cambria Math"/>
                <a:cs typeface="Cambria Math"/>
              </a:rPr>
              <a:t>2 </a:t>
            </a:r>
            <a:r>
              <a:rPr sz="1500" spc="-60" baseline="27777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5</a:t>
            </a:r>
            <a:r>
              <a:rPr sz="2100" spc="555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225544" y="7917306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618990" y="8100186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5177282" y="7838567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 txBox="1"/>
          <p:nvPr/>
        </p:nvSpPr>
        <p:spPr>
          <a:xfrm>
            <a:off x="4646421" y="7804530"/>
            <a:ext cx="11353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43650" dirty="0">
                <a:latin typeface="Cambria Math"/>
                <a:cs typeface="Cambria Math"/>
              </a:rPr>
              <a:t>lim </a:t>
            </a:r>
            <a:r>
              <a:rPr sz="1400" spc="-10" dirty="0">
                <a:latin typeface="Cambria Math"/>
                <a:cs typeface="Cambria Math"/>
              </a:rPr>
              <a:t>3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155438" y="8091042"/>
            <a:ext cx="4171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5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2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25000" dirty="0">
                <a:latin typeface="Cambria Math"/>
                <a:cs typeface="Cambria Math"/>
              </a:rPr>
              <a:t>3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5284342" y="8125079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5">
                <a:moveTo>
                  <a:pt x="0" y="0"/>
                </a:moveTo>
                <a:lnTo>
                  <a:pt x="2834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963921" y="8079358"/>
            <a:ext cx="811530" cy="0"/>
          </a:xfrm>
          <a:custGeom>
            <a:avLst/>
            <a:gdLst/>
            <a:ahLst/>
            <a:cxnLst/>
            <a:rect l="l" t="t" r="r" b="b"/>
            <a:pathLst>
              <a:path w="811529">
                <a:moveTo>
                  <a:pt x="0" y="0"/>
                </a:moveTo>
                <a:lnTo>
                  <a:pt x="8110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 txBox="1"/>
          <p:nvPr/>
        </p:nvSpPr>
        <p:spPr>
          <a:xfrm>
            <a:off x="6463665" y="7483271"/>
            <a:ext cx="23939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44450" indent="-18415">
              <a:lnSpc>
                <a:spcPct val="118600"/>
              </a:lnSpc>
              <a:spcBef>
                <a:spcPts val="100"/>
              </a:spcBef>
            </a:pPr>
            <a:r>
              <a:rPr sz="1400" spc="-5" dirty="0">
                <a:latin typeface="Cambria Math"/>
                <a:cs typeface="Cambria Math"/>
              </a:rPr>
              <a:t>𝜋  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6592189" y="8097646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476365" y="8051927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>
                <a:moveTo>
                  <a:pt x="0" y="0"/>
                </a:moveTo>
                <a:lnTo>
                  <a:pt x="2529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92200" y="7789798"/>
            <a:ext cx="0" cy="515620"/>
          </a:xfrm>
          <a:custGeom>
            <a:avLst/>
            <a:gdLst/>
            <a:ahLst/>
            <a:cxnLst/>
            <a:rect l="l" t="t" r="r" b="b"/>
            <a:pathLst>
              <a:path h="515620">
                <a:moveTo>
                  <a:pt x="0" y="0"/>
                </a:moveTo>
                <a:lnTo>
                  <a:pt x="0" y="515111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 txBox="1"/>
          <p:nvPr/>
        </p:nvSpPr>
        <p:spPr>
          <a:xfrm>
            <a:off x="780084" y="8487536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1182420" y="8688704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1210157" y="8530208"/>
            <a:ext cx="4838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 </a:t>
            </a:r>
            <a:r>
              <a:rPr sz="2100" spc="1125" baseline="7936" dirty="0">
                <a:latin typeface="Cambria Math"/>
                <a:cs typeface="Cambria Math"/>
              </a:rPr>
              <a:t> </a:t>
            </a:r>
            <a:endParaRPr sz="2100" baseline="7936">
              <a:latin typeface="Cambria Math"/>
              <a:cs typeface="Cambria Math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1819782" y="864298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1716151" y="8649080"/>
            <a:ext cx="520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38125" algn="l"/>
              </a:tabLst>
            </a:pP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1680082" y="8667876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680082" y="8347582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 txBox="1"/>
          <p:nvPr/>
        </p:nvSpPr>
        <p:spPr>
          <a:xfrm>
            <a:off x="1527175" y="8393048"/>
            <a:ext cx="7493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7" baseline="17361" dirty="0">
                <a:latin typeface="Cambria Math"/>
                <a:cs typeface="Cambria Math"/>
              </a:rPr>
              <a:t>3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85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8𝑥</a:t>
            </a:r>
            <a:r>
              <a:rPr sz="1500" spc="30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704335" y="849363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4225544" y="8487536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4618990" y="8652128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4646421" y="8493632"/>
            <a:ext cx="4318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400" spc="49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5198490" y="8356472"/>
            <a:ext cx="814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5" dirty="0">
                <a:latin typeface="Cambria Math"/>
                <a:cs typeface="Cambria Math"/>
              </a:rPr>
              <a:t>20𝑥</a:t>
            </a:r>
            <a:r>
              <a:rPr sz="1500" spc="37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5256403" y="8606408"/>
            <a:ext cx="5905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06095" algn="l"/>
              </a:tabLst>
            </a:pPr>
            <a:r>
              <a:rPr sz="1000" dirty="0">
                <a:latin typeface="Cambria Math"/>
                <a:cs typeface="Cambria Math"/>
              </a:rPr>
              <a:t>5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5051805" y="8612504"/>
            <a:ext cx="11150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35915" algn="l"/>
                <a:tab pos="832485" algn="l"/>
              </a:tabLst>
            </a:pPr>
            <a:r>
              <a:rPr sz="1400" spc="5" dirty="0">
                <a:latin typeface="Cambria Math"/>
                <a:cs typeface="Cambria Math"/>
              </a:rPr>
              <a:t>3𝑥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4𝑥	+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5064505" y="8631300"/>
            <a:ext cx="1089025" cy="0"/>
          </a:xfrm>
          <a:custGeom>
            <a:avLst/>
            <a:gdLst/>
            <a:ahLst/>
            <a:cxnLst/>
            <a:rect l="l" t="t" r="r" b="b"/>
            <a:pathLst>
              <a:path w="1089025">
                <a:moveTo>
                  <a:pt x="0" y="0"/>
                </a:moveTo>
                <a:lnTo>
                  <a:pt x="108874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 txBox="1"/>
          <p:nvPr/>
        </p:nvSpPr>
        <p:spPr>
          <a:xfrm>
            <a:off x="6143625" y="8493632"/>
            <a:ext cx="5137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2590" algn="l"/>
              </a:tabLst>
            </a:pPr>
            <a:r>
              <a:rPr sz="1400" spc="490" dirty="0"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2" name="object 222"/>
          <p:cNvSpPr/>
          <p:nvPr/>
        </p:nvSpPr>
        <p:spPr>
          <a:xfrm>
            <a:off x="692200" y="8304859"/>
            <a:ext cx="0" cy="628650"/>
          </a:xfrm>
          <a:custGeom>
            <a:avLst/>
            <a:gdLst/>
            <a:ahLst/>
            <a:cxnLst/>
            <a:rect l="l" t="t" r="r" b="b"/>
            <a:pathLst>
              <a:path h="628650">
                <a:moveTo>
                  <a:pt x="0" y="0"/>
                </a:moveTo>
                <a:lnTo>
                  <a:pt x="0" y="62819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749604" y="906056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1219301" y="9216008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1783714" y="9067164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722752" y="9067164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 txBox="1"/>
          <p:nvPr/>
        </p:nvSpPr>
        <p:spPr>
          <a:xfrm>
            <a:off x="1246733" y="9057513"/>
            <a:ext cx="21704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+ 2𝑥 −</a:t>
            </a:r>
            <a:r>
              <a:rPr sz="2100" spc="-15" baseline="3968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3𝑥</a:t>
            </a:r>
            <a:r>
              <a:rPr sz="1400" spc="37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225544" y="906056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646421" y="909408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4951221" y="8889872"/>
            <a:ext cx="11607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0" baseline="-21825" dirty="0">
                <a:latin typeface="Cambria Math"/>
                <a:cs typeface="Cambria Math"/>
              </a:rPr>
              <a:t>3𝑥</a:t>
            </a:r>
            <a:r>
              <a:rPr sz="1000" spc="20" dirty="0">
                <a:latin typeface="Cambria Math"/>
                <a:cs typeface="Cambria Math"/>
              </a:rPr>
              <a:t>7/2 </a:t>
            </a:r>
            <a:r>
              <a:rPr sz="2100" spc="-15" baseline="-21825" dirty="0">
                <a:latin typeface="Cambria Math"/>
                <a:cs typeface="Cambria Math"/>
              </a:rPr>
              <a:t>+</a:t>
            </a:r>
            <a:r>
              <a:rPr sz="2100" spc="-270" baseline="-21825" dirty="0">
                <a:latin typeface="Cambria Math"/>
                <a:cs typeface="Cambria Math"/>
              </a:rPr>
              <a:t> </a:t>
            </a:r>
            <a:r>
              <a:rPr sz="2100" spc="22" baseline="-21825" dirty="0">
                <a:latin typeface="Cambria Math"/>
                <a:cs typeface="Cambria Math"/>
              </a:rPr>
              <a:t>7𝑥</a:t>
            </a:r>
            <a:r>
              <a:rPr sz="1000" spc="15" dirty="0">
                <a:latin typeface="Cambria Math"/>
                <a:cs typeface="Cambria Math"/>
              </a:rPr>
              <a:t>−1/2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618990" y="9212960"/>
            <a:ext cx="10617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58165" algn="l"/>
                <a:tab pos="783590" algn="l"/>
              </a:tabLst>
            </a:pPr>
            <a:r>
              <a:rPr sz="1500" spc="44" baseline="2777" dirty="0">
                <a:latin typeface="Cambria Math"/>
                <a:cs typeface="Cambria Math"/>
              </a:rPr>
              <a:t>𝑥→∞	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5268595" y="9206865"/>
            <a:ext cx="6299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5765" algn="l"/>
              </a:tabLst>
            </a:pPr>
            <a:r>
              <a:rPr sz="1000" dirty="0">
                <a:latin typeface="Cambria Math"/>
                <a:cs typeface="Cambria Math"/>
              </a:rPr>
              <a:t>2	</a:t>
            </a:r>
            <a:r>
              <a:rPr sz="1000" spc="40" dirty="0">
                <a:latin typeface="Cambria Math"/>
                <a:cs typeface="Cambria Math"/>
              </a:rPr>
              <a:t>1</a:t>
            </a:r>
            <a:r>
              <a:rPr sz="1000" spc="5" dirty="0">
                <a:latin typeface="Cambria Math"/>
                <a:cs typeface="Cambria Math"/>
              </a:rPr>
              <a:t>/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4963921" y="9231756"/>
            <a:ext cx="1143635" cy="0"/>
          </a:xfrm>
          <a:custGeom>
            <a:avLst/>
            <a:gdLst/>
            <a:ahLst/>
            <a:cxnLst/>
            <a:rect l="l" t="t" r="r" b="b"/>
            <a:pathLst>
              <a:path w="1143635">
                <a:moveTo>
                  <a:pt x="0" y="0"/>
                </a:moveTo>
                <a:lnTo>
                  <a:pt x="114360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 txBox="1"/>
          <p:nvPr/>
        </p:nvSpPr>
        <p:spPr>
          <a:xfrm>
            <a:off x="6506336" y="9063608"/>
            <a:ext cx="175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692200" y="8933077"/>
            <a:ext cx="0" cy="515620"/>
          </a:xfrm>
          <a:custGeom>
            <a:avLst/>
            <a:gdLst/>
            <a:ahLst/>
            <a:cxnLst/>
            <a:rect l="l" t="t" r="r" b="b"/>
            <a:pathLst>
              <a:path h="515620">
                <a:moveTo>
                  <a:pt x="0" y="0"/>
                </a:moveTo>
                <a:lnTo>
                  <a:pt x="0" y="51511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4351020" y="1638934"/>
            <a:ext cx="2423795" cy="0"/>
          </a:xfrm>
          <a:custGeom>
            <a:avLst/>
            <a:gdLst/>
            <a:ahLst/>
            <a:cxnLst/>
            <a:rect l="l" t="t" r="r" b="b"/>
            <a:pathLst>
              <a:path w="2423795">
                <a:moveTo>
                  <a:pt x="0" y="0"/>
                </a:moveTo>
                <a:lnTo>
                  <a:pt x="2423795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523240" y="1638934"/>
            <a:ext cx="2453005" cy="0"/>
          </a:xfrm>
          <a:custGeom>
            <a:avLst/>
            <a:gdLst/>
            <a:ahLst/>
            <a:cxnLst/>
            <a:rect l="l" t="t" r="r" b="b"/>
            <a:pathLst>
              <a:path w="2453005">
                <a:moveTo>
                  <a:pt x="0" y="0"/>
                </a:moveTo>
                <a:lnTo>
                  <a:pt x="2452878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195829" y="1348104"/>
            <a:ext cx="2921635" cy="514350"/>
          </a:xfrm>
          <a:custGeom>
            <a:avLst/>
            <a:gdLst/>
            <a:ahLst/>
            <a:cxnLst/>
            <a:rect l="l" t="t" r="r" b="b"/>
            <a:pathLst>
              <a:path w="2921635" h="514350">
                <a:moveTo>
                  <a:pt x="2835910" y="0"/>
                </a:moveTo>
                <a:lnTo>
                  <a:pt x="85725" y="0"/>
                </a:lnTo>
                <a:lnTo>
                  <a:pt x="52345" y="6732"/>
                </a:lnTo>
                <a:lnTo>
                  <a:pt x="25098" y="25098"/>
                </a:lnTo>
                <a:lnTo>
                  <a:pt x="6732" y="52345"/>
                </a:lnTo>
                <a:lnTo>
                  <a:pt x="0" y="85725"/>
                </a:lnTo>
                <a:lnTo>
                  <a:pt x="0" y="428625"/>
                </a:lnTo>
                <a:lnTo>
                  <a:pt x="6732" y="462004"/>
                </a:lnTo>
                <a:lnTo>
                  <a:pt x="25098" y="489251"/>
                </a:lnTo>
                <a:lnTo>
                  <a:pt x="52345" y="507617"/>
                </a:lnTo>
                <a:lnTo>
                  <a:pt x="85725" y="514350"/>
                </a:lnTo>
                <a:lnTo>
                  <a:pt x="2835910" y="514350"/>
                </a:lnTo>
                <a:lnTo>
                  <a:pt x="2869289" y="507617"/>
                </a:lnTo>
                <a:lnTo>
                  <a:pt x="2896536" y="489251"/>
                </a:lnTo>
                <a:lnTo>
                  <a:pt x="2914902" y="462004"/>
                </a:lnTo>
                <a:lnTo>
                  <a:pt x="2921635" y="428625"/>
                </a:lnTo>
                <a:lnTo>
                  <a:pt x="2921635" y="85725"/>
                </a:lnTo>
                <a:lnTo>
                  <a:pt x="2914902" y="52345"/>
                </a:lnTo>
                <a:lnTo>
                  <a:pt x="2896536" y="25098"/>
                </a:lnTo>
                <a:lnTo>
                  <a:pt x="2869289" y="6732"/>
                </a:lnTo>
                <a:lnTo>
                  <a:pt x="2835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167257" y="1319529"/>
            <a:ext cx="2978785" cy="571500"/>
          </a:xfrm>
          <a:custGeom>
            <a:avLst/>
            <a:gdLst/>
            <a:ahLst/>
            <a:cxnLst/>
            <a:rect l="l" t="t" r="r" b="b"/>
            <a:pathLst>
              <a:path w="2978785" h="571500">
                <a:moveTo>
                  <a:pt x="2884802" y="570229"/>
                </a:moveTo>
                <a:lnTo>
                  <a:pt x="94231" y="570229"/>
                </a:lnTo>
                <a:lnTo>
                  <a:pt x="114297" y="571500"/>
                </a:lnTo>
                <a:lnTo>
                  <a:pt x="2867403" y="571500"/>
                </a:lnTo>
                <a:lnTo>
                  <a:pt x="2884802" y="570229"/>
                </a:lnTo>
                <a:close/>
              </a:path>
              <a:path w="2978785" h="571500">
                <a:moveTo>
                  <a:pt x="2906392" y="563879"/>
                </a:moveTo>
                <a:lnTo>
                  <a:pt x="72514" y="563879"/>
                </a:lnTo>
                <a:lnTo>
                  <a:pt x="88516" y="568959"/>
                </a:lnTo>
                <a:lnTo>
                  <a:pt x="90421" y="570229"/>
                </a:lnTo>
                <a:lnTo>
                  <a:pt x="2888612" y="570229"/>
                </a:lnTo>
                <a:lnTo>
                  <a:pt x="2890390" y="568959"/>
                </a:lnTo>
                <a:lnTo>
                  <a:pt x="2906392" y="563879"/>
                </a:lnTo>
                <a:close/>
              </a:path>
              <a:path w="2978785" h="571500">
                <a:moveTo>
                  <a:pt x="74800" y="552450"/>
                </a:moveTo>
                <a:lnTo>
                  <a:pt x="51178" y="552450"/>
                </a:lnTo>
                <a:lnTo>
                  <a:pt x="52702" y="553720"/>
                </a:lnTo>
                <a:lnTo>
                  <a:pt x="67180" y="561340"/>
                </a:lnTo>
                <a:lnTo>
                  <a:pt x="70736" y="563879"/>
                </a:lnTo>
                <a:lnTo>
                  <a:pt x="2908297" y="563879"/>
                </a:lnTo>
                <a:lnTo>
                  <a:pt x="2910075" y="562609"/>
                </a:lnTo>
                <a:lnTo>
                  <a:pt x="2911726" y="561340"/>
                </a:lnTo>
                <a:lnTo>
                  <a:pt x="114297" y="561340"/>
                </a:lnTo>
                <a:lnTo>
                  <a:pt x="95374" y="558800"/>
                </a:lnTo>
                <a:lnTo>
                  <a:pt x="91945" y="558800"/>
                </a:lnTo>
                <a:lnTo>
                  <a:pt x="75943" y="553720"/>
                </a:lnTo>
                <a:lnTo>
                  <a:pt x="74800" y="552450"/>
                </a:lnTo>
                <a:close/>
              </a:path>
              <a:path w="2978785" h="571500">
                <a:moveTo>
                  <a:pt x="2914139" y="12700"/>
                </a:moveTo>
                <a:lnTo>
                  <a:pt x="2864609" y="12700"/>
                </a:lnTo>
                <a:lnTo>
                  <a:pt x="2883659" y="13970"/>
                </a:lnTo>
                <a:lnTo>
                  <a:pt x="2885945" y="13970"/>
                </a:lnTo>
                <a:lnTo>
                  <a:pt x="2886961" y="15240"/>
                </a:lnTo>
                <a:lnTo>
                  <a:pt x="2902963" y="19050"/>
                </a:lnTo>
                <a:lnTo>
                  <a:pt x="2905249" y="20320"/>
                </a:lnTo>
                <a:lnTo>
                  <a:pt x="2906265" y="21590"/>
                </a:lnTo>
                <a:lnTo>
                  <a:pt x="2920743" y="29209"/>
                </a:lnTo>
                <a:lnTo>
                  <a:pt x="2922521" y="30479"/>
                </a:lnTo>
                <a:lnTo>
                  <a:pt x="2923283" y="30479"/>
                </a:lnTo>
                <a:lnTo>
                  <a:pt x="2936110" y="40640"/>
                </a:lnTo>
                <a:lnTo>
                  <a:pt x="2936872" y="41909"/>
                </a:lnTo>
                <a:lnTo>
                  <a:pt x="2937761" y="43179"/>
                </a:lnTo>
                <a:lnTo>
                  <a:pt x="2938396" y="43179"/>
                </a:lnTo>
                <a:lnTo>
                  <a:pt x="2948937" y="55879"/>
                </a:lnTo>
                <a:lnTo>
                  <a:pt x="2950207" y="58420"/>
                </a:lnTo>
                <a:lnTo>
                  <a:pt x="2950715" y="58420"/>
                </a:lnTo>
                <a:lnTo>
                  <a:pt x="2958716" y="73659"/>
                </a:lnTo>
                <a:lnTo>
                  <a:pt x="2959732" y="74929"/>
                </a:lnTo>
                <a:lnTo>
                  <a:pt x="2959986" y="76200"/>
                </a:lnTo>
                <a:lnTo>
                  <a:pt x="2965320" y="93979"/>
                </a:lnTo>
                <a:lnTo>
                  <a:pt x="2965574" y="95250"/>
                </a:lnTo>
                <a:lnTo>
                  <a:pt x="2967352" y="113029"/>
                </a:lnTo>
                <a:lnTo>
                  <a:pt x="2967360" y="458470"/>
                </a:lnTo>
                <a:lnTo>
                  <a:pt x="2965574" y="477520"/>
                </a:lnTo>
                <a:lnTo>
                  <a:pt x="2965320" y="478790"/>
                </a:lnTo>
                <a:lnTo>
                  <a:pt x="2959986" y="496570"/>
                </a:lnTo>
                <a:lnTo>
                  <a:pt x="2959732" y="497840"/>
                </a:lnTo>
                <a:lnTo>
                  <a:pt x="2959224" y="497840"/>
                </a:lnTo>
                <a:lnTo>
                  <a:pt x="2958716" y="499109"/>
                </a:lnTo>
                <a:lnTo>
                  <a:pt x="2950715" y="514350"/>
                </a:lnTo>
                <a:lnTo>
                  <a:pt x="2950207" y="515620"/>
                </a:lnTo>
                <a:lnTo>
                  <a:pt x="2949572" y="515620"/>
                </a:lnTo>
                <a:lnTo>
                  <a:pt x="2948810" y="516890"/>
                </a:lnTo>
                <a:lnTo>
                  <a:pt x="2938396" y="529590"/>
                </a:lnTo>
                <a:lnTo>
                  <a:pt x="2936110" y="532129"/>
                </a:lnTo>
                <a:lnTo>
                  <a:pt x="2923283" y="542290"/>
                </a:lnTo>
                <a:lnTo>
                  <a:pt x="2922521" y="542290"/>
                </a:lnTo>
                <a:lnTo>
                  <a:pt x="2920743" y="543559"/>
                </a:lnTo>
                <a:lnTo>
                  <a:pt x="2906265" y="552450"/>
                </a:lnTo>
                <a:lnTo>
                  <a:pt x="2905249" y="552450"/>
                </a:lnTo>
                <a:lnTo>
                  <a:pt x="2902963" y="553720"/>
                </a:lnTo>
                <a:lnTo>
                  <a:pt x="2886961" y="558800"/>
                </a:lnTo>
                <a:lnTo>
                  <a:pt x="2885945" y="558800"/>
                </a:lnTo>
                <a:lnTo>
                  <a:pt x="2866260" y="561340"/>
                </a:lnTo>
                <a:lnTo>
                  <a:pt x="2911726" y="561340"/>
                </a:lnTo>
                <a:lnTo>
                  <a:pt x="2926204" y="553720"/>
                </a:lnTo>
                <a:lnTo>
                  <a:pt x="2929252" y="552450"/>
                </a:lnTo>
                <a:lnTo>
                  <a:pt x="2930522" y="551179"/>
                </a:lnTo>
                <a:lnTo>
                  <a:pt x="2944746" y="539750"/>
                </a:lnTo>
                <a:lnTo>
                  <a:pt x="2946016" y="538479"/>
                </a:lnTo>
                <a:lnTo>
                  <a:pt x="2947159" y="537209"/>
                </a:lnTo>
                <a:lnTo>
                  <a:pt x="2958843" y="523240"/>
                </a:lnTo>
                <a:lnTo>
                  <a:pt x="2959859" y="520700"/>
                </a:lnTo>
                <a:lnTo>
                  <a:pt x="2969638" y="502920"/>
                </a:lnTo>
                <a:lnTo>
                  <a:pt x="2970400" y="501650"/>
                </a:lnTo>
                <a:lnTo>
                  <a:pt x="2970908" y="499109"/>
                </a:lnTo>
                <a:lnTo>
                  <a:pt x="2975861" y="483870"/>
                </a:lnTo>
                <a:lnTo>
                  <a:pt x="2976496" y="481329"/>
                </a:lnTo>
                <a:lnTo>
                  <a:pt x="2976877" y="480059"/>
                </a:lnTo>
                <a:lnTo>
                  <a:pt x="2977004" y="477520"/>
                </a:lnTo>
                <a:lnTo>
                  <a:pt x="2978790" y="458470"/>
                </a:lnTo>
                <a:lnTo>
                  <a:pt x="2978782" y="111759"/>
                </a:lnTo>
                <a:lnTo>
                  <a:pt x="2977004" y="95250"/>
                </a:lnTo>
                <a:lnTo>
                  <a:pt x="2976877" y="92709"/>
                </a:lnTo>
                <a:lnTo>
                  <a:pt x="2976496" y="91440"/>
                </a:lnTo>
                <a:lnTo>
                  <a:pt x="2975861" y="88900"/>
                </a:lnTo>
                <a:lnTo>
                  <a:pt x="2970908" y="73659"/>
                </a:lnTo>
                <a:lnTo>
                  <a:pt x="2970400" y="71120"/>
                </a:lnTo>
                <a:lnTo>
                  <a:pt x="2969638" y="69850"/>
                </a:lnTo>
                <a:lnTo>
                  <a:pt x="2968622" y="67309"/>
                </a:lnTo>
                <a:lnTo>
                  <a:pt x="2960621" y="53340"/>
                </a:lnTo>
                <a:lnTo>
                  <a:pt x="2959859" y="52070"/>
                </a:lnTo>
                <a:lnTo>
                  <a:pt x="2958843" y="50800"/>
                </a:lnTo>
                <a:lnTo>
                  <a:pt x="2947286" y="36829"/>
                </a:lnTo>
                <a:lnTo>
                  <a:pt x="2946143" y="34290"/>
                </a:lnTo>
                <a:lnTo>
                  <a:pt x="2944746" y="33020"/>
                </a:lnTo>
                <a:lnTo>
                  <a:pt x="2930522" y="21590"/>
                </a:lnTo>
                <a:lnTo>
                  <a:pt x="2929252" y="20320"/>
                </a:lnTo>
                <a:lnTo>
                  <a:pt x="2926204" y="19050"/>
                </a:lnTo>
                <a:lnTo>
                  <a:pt x="2914139" y="12700"/>
                </a:lnTo>
                <a:close/>
              </a:path>
              <a:path w="2978785" h="571500">
                <a:moveTo>
                  <a:pt x="73784" y="20320"/>
                </a:moveTo>
                <a:lnTo>
                  <a:pt x="49781" y="20320"/>
                </a:lnTo>
                <a:lnTo>
                  <a:pt x="35684" y="31750"/>
                </a:lnTo>
                <a:lnTo>
                  <a:pt x="34160" y="33020"/>
                </a:lnTo>
                <a:lnTo>
                  <a:pt x="32890" y="34290"/>
                </a:lnTo>
                <a:lnTo>
                  <a:pt x="31747" y="36829"/>
                </a:lnTo>
                <a:lnTo>
                  <a:pt x="20063" y="50800"/>
                </a:lnTo>
                <a:lnTo>
                  <a:pt x="18285" y="53340"/>
                </a:lnTo>
                <a:lnTo>
                  <a:pt x="10284" y="67309"/>
                </a:lnTo>
                <a:lnTo>
                  <a:pt x="9395" y="69850"/>
                </a:lnTo>
                <a:lnTo>
                  <a:pt x="8633" y="71120"/>
                </a:lnTo>
                <a:lnTo>
                  <a:pt x="7998" y="73659"/>
                </a:lnTo>
                <a:lnTo>
                  <a:pt x="3045" y="88900"/>
                </a:lnTo>
                <a:lnTo>
                  <a:pt x="2537" y="91440"/>
                </a:lnTo>
                <a:lnTo>
                  <a:pt x="2156" y="92709"/>
                </a:lnTo>
                <a:lnTo>
                  <a:pt x="124" y="113029"/>
                </a:lnTo>
                <a:lnTo>
                  <a:pt x="0" y="118109"/>
                </a:lnTo>
                <a:lnTo>
                  <a:pt x="251" y="461009"/>
                </a:lnTo>
                <a:lnTo>
                  <a:pt x="2156" y="480059"/>
                </a:lnTo>
                <a:lnTo>
                  <a:pt x="2537" y="481329"/>
                </a:lnTo>
                <a:lnTo>
                  <a:pt x="3045" y="483870"/>
                </a:lnTo>
                <a:lnTo>
                  <a:pt x="7998" y="499109"/>
                </a:lnTo>
                <a:lnTo>
                  <a:pt x="8506" y="501650"/>
                </a:lnTo>
                <a:lnTo>
                  <a:pt x="9268" y="502920"/>
                </a:lnTo>
                <a:lnTo>
                  <a:pt x="31874" y="537209"/>
                </a:lnTo>
                <a:lnTo>
                  <a:pt x="49781" y="552450"/>
                </a:lnTo>
                <a:lnTo>
                  <a:pt x="72768" y="552450"/>
                </a:lnTo>
                <a:lnTo>
                  <a:pt x="58290" y="543559"/>
                </a:lnTo>
                <a:lnTo>
                  <a:pt x="56512" y="542290"/>
                </a:lnTo>
                <a:lnTo>
                  <a:pt x="55623" y="542290"/>
                </a:lnTo>
                <a:lnTo>
                  <a:pt x="42923" y="532129"/>
                </a:lnTo>
                <a:lnTo>
                  <a:pt x="42034" y="530859"/>
                </a:lnTo>
                <a:lnTo>
                  <a:pt x="41272" y="529590"/>
                </a:lnTo>
                <a:lnTo>
                  <a:pt x="30096" y="516890"/>
                </a:lnTo>
                <a:lnTo>
                  <a:pt x="28826" y="515620"/>
                </a:lnTo>
                <a:lnTo>
                  <a:pt x="28191" y="514350"/>
                </a:lnTo>
                <a:lnTo>
                  <a:pt x="20190" y="499109"/>
                </a:lnTo>
                <a:lnTo>
                  <a:pt x="19682" y="497840"/>
                </a:lnTo>
                <a:lnTo>
                  <a:pt x="19301" y="497840"/>
                </a:lnTo>
                <a:lnTo>
                  <a:pt x="13586" y="478790"/>
                </a:lnTo>
                <a:lnTo>
                  <a:pt x="11554" y="459740"/>
                </a:lnTo>
                <a:lnTo>
                  <a:pt x="11427" y="114300"/>
                </a:lnTo>
                <a:lnTo>
                  <a:pt x="13586" y="93979"/>
                </a:lnTo>
                <a:lnTo>
                  <a:pt x="19301" y="74929"/>
                </a:lnTo>
                <a:lnTo>
                  <a:pt x="19682" y="74929"/>
                </a:lnTo>
                <a:lnTo>
                  <a:pt x="20317" y="73659"/>
                </a:lnTo>
                <a:lnTo>
                  <a:pt x="28318" y="58420"/>
                </a:lnTo>
                <a:lnTo>
                  <a:pt x="29334" y="57150"/>
                </a:lnTo>
                <a:lnTo>
                  <a:pt x="30096" y="55879"/>
                </a:lnTo>
                <a:lnTo>
                  <a:pt x="40510" y="43179"/>
                </a:lnTo>
                <a:lnTo>
                  <a:pt x="41272" y="43179"/>
                </a:lnTo>
                <a:lnTo>
                  <a:pt x="42034" y="41909"/>
                </a:lnTo>
                <a:lnTo>
                  <a:pt x="42923" y="40640"/>
                </a:lnTo>
                <a:lnTo>
                  <a:pt x="55623" y="30479"/>
                </a:lnTo>
                <a:lnTo>
                  <a:pt x="56512" y="30479"/>
                </a:lnTo>
                <a:lnTo>
                  <a:pt x="58290" y="29209"/>
                </a:lnTo>
                <a:lnTo>
                  <a:pt x="72768" y="21590"/>
                </a:lnTo>
                <a:lnTo>
                  <a:pt x="73784" y="20320"/>
                </a:lnTo>
                <a:close/>
              </a:path>
              <a:path w="2978785" h="571500">
                <a:moveTo>
                  <a:pt x="2882516" y="547370"/>
                </a:moveTo>
                <a:lnTo>
                  <a:pt x="96517" y="547370"/>
                </a:lnTo>
                <a:lnTo>
                  <a:pt x="114297" y="548640"/>
                </a:lnTo>
                <a:lnTo>
                  <a:pt x="2865117" y="548640"/>
                </a:lnTo>
                <a:lnTo>
                  <a:pt x="2882516" y="547370"/>
                </a:lnTo>
                <a:close/>
              </a:path>
              <a:path w="2978785" h="571500">
                <a:moveTo>
                  <a:pt x="2899661" y="542290"/>
                </a:moveTo>
                <a:lnTo>
                  <a:pt x="78610" y="542290"/>
                </a:lnTo>
                <a:lnTo>
                  <a:pt x="95755" y="547370"/>
                </a:lnTo>
                <a:lnTo>
                  <a:pt x="2883278" y="547370"/>
                </a:lnTo>
                <a:lnTo>
                  <a:pt x="2899661" y="542290"/>
                </a:lnTo>
                <a:close/>
              </a:path>
              <a:path w="2978785" h="571500">
                <a:moveTo>
                  <a:pt x="2915155" y="533400"/>
                </a:moveTo>
                <a:lnTo>
                  <a:pt x="63243" y="533400"/>
                </a:lnTo>
                <a:lnTo>
                  <a:pt x="78229" y="542290"/>
                </a:lnTo>
                <a:lnTo>
                  <a:pt x="2900677" y="542290"/>
                </a:lnTo>
                <a:lnTo>
                  <a:pt x="2915155" y="533400"/>
                </a:lnTo>
                <a:close/>
              </a:path>
              <a:path w="2978785" h="571500">
                <a:moveTo>
                  <a:pt x="2916044" y="39370"/>
                </a:moveTo>
                <a:lnTo>
                  <a:pt x="62862" y="39370"/>
                </a:lnTo>
                <a:lnTo>
                  <a:pt x="50162" y="49529"/>
                </a:lnTo>
                <a:lnTo>
                  <a:pt x="49400" y="50800"/>
                </a:lnTo>
                <a:lnTo>
                  <a:pt x="38859" y="63500"/>
                </a:lnTo>
                <a:lnTo>
                  <a:pt x="38605" y="63500"/>
                </a:lnTo>
                <a:lnTo>
                  <a:pt x="30350" y="78740"/>
                </a:lnTo>
                <a:lnTo>
                  <a:pt x="30096" y="78740"/>
                </a:lnTo>
                <a:lnTo>
                  <a:pt x="24762" y="96520"/>
                </a:lnTo>
                <a:lnTo>
                  <a:pt x="22993" y="113029"/>
                </a:lnTo>
                <a:lnTo>
                  <a:pt x="22982" y="454659"/>
                </a:lnTo>
                <a:lnTo>
                  <a:pt x="23102" y="459740"/>
                </a:lnTo>
                <a:lnTo>
                  <a:pt x="24635" y="476250"/>
                </a:lnTo>
                <a:lnTo>
                  <a:pt x="30223" y="494029"/>
                </a:lnTo>
                <a:lnTo>
                  <a:pt x="38224" y="508000"/>
                </a:lnTo>
                <a:lnTo>
                  <a:pt x="38478" y="509270"/>
                </a:lnTo>
                <a:lnTo>
                  <a:pt x="38859" y="509270"/>
                </a:lnTo>
                <a:lnTo>
                  <a:pt x="49400" y="521970"/>
                </a:lnTo>
                <a:lnTo>
                  <a:pt x="50162" y="523240"/>
                </a:lnTo>
                <a:lnTo>
                  <a:pt x="62862" y="533400"/>
                </a:lnTo>
                <a:lnTo>
                  <a:pt x="2916044" y="533400"/>
                </a:lnTo>
                <a:lnTo>
                  <a:pt x="2928871" y="523240"/>
                </a:lnTo>
                <a:lnTo>
                  <a:pt x="2929633" y="521970"/>
                </a:lnTo>
                <a:lnTo>
                  <a:pt x="2934840" y="515620"/>
                </a:lnTo>
                <a:lnTo>
                  <a:pt x="2861815" y="515620"/>
                </a:lnTo>
                <a:lnTo>
                  <a:pt x="114297" y="514350"/>
                </a:lnTo>
                <a:lnTo>
                  <a:pt x="74038" y="497840"/>
                </a:lnTo>
                <a:lnTo>
                  <a:pt x="57020" y="454659"/>
                </a:lnTo>
                <a:lnTo>
                  <a:pt x="57147" y="114300"/>
                </a:lnTo>
                <a:lnTo>
                  <a:pt x="74038" y="74929"/>
                </a:lnTo>
                <a:lnTo>
                  <a:pt x="117218" y="57150"/>
                </a:lnTo>
                <a:lnTo>
                  <a:pt x="2934840" y="57150"/>
                </a:lnTo>
                <a:lnTo>
                  <a:pt x="2929633" y="50800"/>
                </a:lnTo>
                <a:lnTo>
                  <a:pt x="2928871" y="49529"/>
                </a:lnTo>
                <a:lnTo>
                  <a:pt x="2916044" y="39370"/>
                </a:lnTo>
                <a:close/>
              </a:path>
              <a:path w="2978785" h="571500">
                <a:moveTo>
                  <a:pt x="2934840" y="57150"/>
                </a:moveTo>
                <a:lnTo>
                  <a:pt x="2864609" y="57150"/>
                </a:lnTo>
                <a:lnTo>
                  <a:pt x="2876293" y="59690"/>
                </a:lnTo>
                <a:lnTo>
                  <a:pt x="2886707" y="62229"/>
                </a:lnTo>
                <a:lnTo>
                  <a:pt x="2917187" y="92709"/>
                </a:lnTo>
                <a:lnTo>
                  <a:pt x="2921886" y="118109"/>
                </a:lnTo>
                <a:lnTo>
                  <a:pt x="2921759" y="457200"/>
                </a:lnTo>
                <a:lnTo>
                  <a:pt x="2904995" y="497840"/>
                </a:lnTo>
                <a:lnTo>
                  <a:pt x="2861815" y="515620"/>
                </a:lnTo>
                <a:lnTo>
                  <a:pt x="2934840" y="515620"/>
                </a:lnTo>
                <a:lnTo>
                  <a:pt x="2940047" y="509270"/>
                </a:lnTo>
                <a:lnTo>
                  <a:pt x="2940555" y="509270"/>
                </a:lnTo>
                <a:lnTo>
                  <a:pt x="2940682" y="508000"/>
                </a:lnTo>
                <a:lnTo>
                  <a:pt x="2948683" y="494029"/>
                </a:lnTo>
                <a:lnTo>
                  <a:pt x="2949064" y="492759"/>
                </a:lnTo>
                <a:lnTo>
                  <a:pt x="2954017" y="476250"/>
                </a:lnTo>
                <a:lnTo>
                  <a:pt x="2954271" y="476250"/>
                </a:lnTo>
                <a:lnTo>
                  <a:pt x="2955930" y="458470"/>
                </a:lnTo>
                <a:lnTo>
                  <a:pt x="2956049" y="114300"/>
                </a:lnTo>
                <a:lnTo>
                  <a:pt x="2954271" y="97790"/>
                </a:lnTo>
                <a:lnTo>
                  <a:pt x="2954271" y="96520"/>
                </a:lnTo>
                <a:lnTo>
                  <a:pt x="2949064" y="80009"/>
                </a:lnTo>
                <a:lnTo>
                  <a:pt x="2948810" y="78740"/>
                </a:lnTo>
                <a:lnTo>
                  <a:pt x="2940555" y="63500"/>
                </a:lnTo>
                <a:lnTo>
                  <a:pt x="2940047" y="63500"/>
                </a:lnTo>
                <a:lnTo>
                  <a:pt x="2934840" y="57150"/>
                </a:lnTo>
                <a:close/>
              </a:path>
              <a:path w="2978785" h="571500">
                <a:moveTo>
                  <a:pt x="2900677" y="30479"/>
                </a:moveTo>
                <a:lnTo>
                  <a:pt x="78229" y="30479"/>
                </a:lnTo>
                <a:lnTo>
                  <a:pt x="63751" y="39370"/>
                </a:lnTo>
                <a:lnTo>
                  <a:pt x="2915155" y="39370"/>
                </a:lnTo>
                <a:lnTo>
                  <a:pt x="2900677" y="30479"/>
                </a:lnTo>
                <a:close/>
              </a:path>
              <a:path w="2978785" h="571500">
                <a:moveTo>
                  <a:pt x="2883278" y="25400"/>
                </a:moveTo>
                <a:lnTo>
                  <a:pt x="95755" y="25400"/>
                </a:lnTo>
                <a:lnTo>
                  <a:pt x="79372" y="30479"/>
                </a:lnTo>
                <a:lnTo>
                  <a:pt x="2900423" y="30479"/>
                </a:lnTo>
                <a:lnTo>
                  <a:pt x="2883278" y="25400"/>
                </a:lnTo>
                <a:close/>
              </a:path>
              <a:path w="2978785" h="571500">
                <a:moveTo>
                  <a:pt x="2864609" y="24129"/>
                </a:moveTo>
                <a:lnTo>
                  <a:pt x="113789" y="24129"/>
                </a:lnTo>
                <a:lnTo>
                  <a:pt x="96517" y="25400"/>
                </a:lnTo>
                <a:lnTo>
                  <a:pt x="2882516" y="25400"/>
                </a:lnTo>
                <a:lnTo>
                  <a:pt x="2864609" y="24129"/>
                </a:lnTo>
                <a:close/>
              </a:path>
              <a:path w="2978785" h="571500">
                <a:moveTo>
                  <a:pt x="2908297" y="8890"/>
                </a:moveTo>
                <a:lnTo>
                  <a:pt x="70736" y="8890"/>
                </a:lnTo>
                <a:lnTo>
                  <a:pt x="67180" y="11429"/>
                </a:lnTo>
                <a:lnTo>
                  <a:pt x="52702" y="19050"/>
                </a:lnTo>
                <a:lnTo>
                  <a:pt x="51178" y="20320"/>
                </a:lnTo>
                <a:lnTo>
                  <a:pt x="74800" y="20320"/>
                </a:lnTo>
                <a:lnTo>
                  <a:pt x="75943" y="19050"/>
                </a:lnTo>
                <a:lnTo>
                  <a:pt x="91945" y="15240"/>
                </a:lnTo>
                <a:lnTo>
                  <a:pt x="93088" y="13970"/>
                </a:lnTo>
                <a:lnTo>
                  <a:pt x="112646" y="12700"/>
                </a:lnTo>
                <a:lnTo>
                  <a:pt x="2914139" y="12700"/>
                </a:lnTo>
                <a:lnTo>
                  <a:pt x="2911726" y="11429"/>
                </a:lnTo>
                <a:lnTo>
                  <a:pt x="2910075" y="10159"/>
                </a:lnTo>
                <a:lnTo>
                  <a:pt x="2908297" y="8890"/>
                </a:lnTo>
                <a:close/>
              </a:path>
              <a:path w="2978785" h="571500">
                <a:moveTo>
                  <a:pt x="2888612" y="2540"/>
                </a:moveTo>
                <a:lnTo>
                  <a:pt x="90421" y="2540"/>
                </a:lnTo>
                <a:lnTo>
                  <a:pt x="88516" y="3809"/>
                </a:lnTo>
                <a:lnTo>
                  <a:pt x="72514" y="8890"/>
                </a:lnTo>
                <a:lnTo>
                  <a:pt x="2906392" y="8890"/>
                </a:lnTo>
                <a:lnTo>
                  <a:pt x="2890390" y="3809"/>
                </a:lnTo>
                <a:lnTo>
                  <a:pt x="2888612" y="2540"/>
                </a:lnTo>
                <a:close/>
              </a:path>
              <a:path w="2978785" h="571500">
                <a:moveTo>
                  <a:pt x="2864609" y="0"/>
                </a:moveTo>
                <a:lnTo>
                  <a:pt x="111503" y="1270"/>
                </a:lnTo>
                <a:lnTo>
                  <a:pt x="94231" y="2540"/>
                </a:lnTo>
                <a:lnTo>
                  <a:pt x="2884802" y="2540"/>
                </a:lnTo>
                <a:lnTo>
                  <a:pt x="28646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976117" y="1438986"/>
            <a:ext cx="1375410" cy="332740"/>
          </a:xfrm>
          <a:custGeom>
            <a:avLst/>
            <a:gdLst/>
            <a:ahLst/>
            <a:cxnLst/>
            <a:rect l="l" t="t" r="r" b="b"/>
            <a:pathLst>
              <a:path w="1375410" h="332739">
                <a:moveTo>
                  <a:pt x="0" y="332536"/>
                </a:moveTo>
                <a:lnTo>
                  <a:pt x="1374902" y="332536"/>
                </a:lnTo>
                <a:lnTo>
                  <a:pt x="1374902" y="0"/>
                </a:lnTo>
                <a:lnTo>
                  <a:pt x="0" y="0"/>
                </a:lnTo>
                <a:lnTo>
                  <a:pt x="0" y="3325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 txBox="1"/>
          <p:nvPr/>
        </p:nvSpPr>
        <p:spPr>
          <a:xfrm>
            <a:off x="2963417" y="1359535"/>
            <a:ext cx="140208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i="1" spc="-245" dirty="0">
                <a:solidFill>
                  <a:srgbClr val="FFFFFF"/>
                </a:solidFill>
                <a:latin typeface="Times New Roman"/>
                <a:cs typeface="Times New Roman"/>
              </a:rPr>
              <a:t>Homework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2" name="object 2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57979" y="6833234"/>
            <a:ext cx="2745358" cy="24091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88060" y="424637"/>
            <a:ext cx="4218940" cy="1168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030" marR="1732914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1303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5" dirty="0">
                <a:latin typeface="Cambria Math"/>
                <a:cs typeface="Cambria Math"/>
              </a:rPr>
              <a:t>𝑞❷/ </a:t>
            </a:r>
            <a:r>
              <a:rPr sz="1400" spc="-5" dirty="0">
                <a:latin typeface="Cambria Math"/>
                <a:cs typeface="Cambria Math"/>
              </a:rPr>
              <a:t>if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5𝑥 − 1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, </a:t>
            </a:r>
            <a:r>
              <a:rPr sz="1400" spc="-10" dirty="0">
                <a:latin typeface="Cambria"/>
                <a:cs typeface="Cambria"/>
              </a:rPr>
              <a:t>determine </a:t>
            </a:r>
            <a:r>
              <a:rPr sz="1400" dirty="0">
                <a:latin typeface="Cambria"/>
                <a:cs typeface="Cambria"/>
              </a:rPr>
              <a:t>the</a:t>
            </a:r>
            <a:r>
              <a:rPr sz="1400" spc="-9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following:-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140256" y="1710562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>
                <a:moveTo>
                  <a:pt x="0" y="0"/>
                </a:moveTo>
                <a:lnTo>
                  <a:pt x="1709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40256" y="1869058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>
                <a:moveTo>
                  <a:pt x="0" y="0"/>
                </a:moveTo>
                <a:lnTo>
                  <a:pt x="1709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46352" y="170446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05178" y="170446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630807" y="1813686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444878" y="1889886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500" baseline="-27777" dirty="0">
                <a:latin typeface="Cambria Math"/>
                <a:cs typeface="Cambria Math"/>
              </a:rPr>
              <a:t>5</a:t>
            </a:r>
            <a:endParaRPr sz="1500" baseline="-27777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70228" y="1642998"/>
            <a:ext cx="1020444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  <a:tabLst>
                <a:tab pos="323850" algn="l"/>
              </a:tabLst>
            </a:pPr>
            <a:r>
              <a:rPr sz="1400" spc="-5" dirty="0">
                <a:latin typeface="Cambria Math"/>
                <a:cs typeface="Cambria Math"/>
              </a:rPr>
              <a:t>a	𝑙𝑖𝑚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24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147955" algn="ctr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+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140256" y="2128138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801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40256" y="2326258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801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46352" y="2122042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14322" y="2122042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600327" y="224345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417447" y="2319654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500" baseline="-27777" dirty="0">
                <a:latin typeface="Cambria Math"/>
                <a:cs typeface="Cambria Math"/>
              </a:rPr>
              <a:t>5</a:t>
            </a:r>
            <a:endParaRPr sz="1500" baseline="-27777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70228" y="2100198"/>
            <a:ext cx="9899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95910" algn="l"/>
              </a:tabLst>
            </a:pPr>
            <a:r>
              <a:rPr sz="1400" spc="-5" dirty="0">
                <a:latin typeface="Cambria Math"/>
                <a:cs typeface="Cambria Math"/>
              </a:rPr>
              <a:t>b	</a:t>
            </a:r>
            <a:r>
              <a:rPr sz="1400" spc="-90" dirty="0">
                <a:latin typeface="Cambria Math"/>
                <a:cs typeface="Cambria Math"/>
              </a:rPr>
              <a:t>𝑙𝑖𝑚</a:t>
            </a:r>
            <a:r>
              <a:rPr sz="1200" spc="-135" baseline="-24305" dirty="0">
                <a:latin typeface="Cambria Math"/>
                <a:cs typeface="Cambria Math"/>
              </a:rPr>
              <a:t>−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7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140256" y="2576194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40256" y="2734690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46352" y="2570098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96035" y="2570098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621663" y="2648838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435735" y="2725292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500" baseline="-27777" dirty="0">
                <a:latin typeface="Cambria Math"/>
                <a:cs typeface="Cambria Math"/>
              </a:rPr>
              <a:t>5</a:t>
            </a:r>
            <a:endParaRPr sz="1500" baseline="-27777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70228" y="2508631"/>
            <a:ext cx="93789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8130" algn="l"/>
              </a:tabLst>
            </a:pPr>
            <a:r>
              <a:rPr sz="1400" spc="-5" dirty="0">
                <a:latin typeface="Cambria Math"/>
                <a:cs typeface="Cambria Math"/>
              </a:rPr>
              <a:t>c	𝑙𝑖𝑚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548885" y="1642998"/>
            <a:ext cx="629285" cy="11036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Segoe Print"/>
                <a:cs typeface="Segoe Print"/>
              </a:rPr>
              <a:t>Sol. </a:t>
            </a:r>
            <a:r>
              <a:rPr sz="1400" spc="-5" dirty="0">
                <a:latin typeface="Segoe Print"/>
                <a:cs typeface="Segoe Print"/>
              </a:rPr>
              <a:t>:</a:t>
            </a:r>
            <a:r>
              <a:rPr sz="1400" spc="-24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21590">
              <a:lnSpc>
                <a:spcPct val="100000"/>
              </a:lnSpc>
              <a:spcBef>
                <a:spcPts val="1920"/>
              </a:spcBef>
            </a:pPr>
            <a:r>
              <a:rPr sz="1400" spc="-5" dirty="0">
                <a:latin typeface="Segoe Print"/>
                <a:cs typeface="Segoe Print"/>
              </a:rPr>
              <a:t>Sol. </a:t>
            </a:r>
            <a:r>
              <a:rPr sz="1400" spc="-5" dirty="0">
                <a:latin typeface="Cambria Math"/>
                <a:cs typeface="Cambria Math"/>
              </a:rPr>
              <a:t>∶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45720">
              <a:lnSpc>
                <a:spcPct val="100000"/>
              </a:lnSpc>
              <a:spcBef>
                <a:spcPts val="1535"/>
              </a:spcBef>
            </a:pPr>
            <a:r>
              <a:rPr sz="1400" spc="-10" dirty="0">
                <a:latin typeface="Segoe Print"/>
                <a:cs typeface="Segoe Print"/>
              </a:rPr>
              <a:t>Sol. </a:t>
            </a:r>
            <a:r>
              <a:rPr sz="1400" spc="-5" dirty="0">
                <a:latin typeface="Cambria Math"/>
                <a:cs typeface="Cambria Math"/>
              </a:rPr>
              <a:t>∶</a:t>
            </a:r>
            <a:r>
              <a:rPr sz="1400" spc="-1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822830" y="4158233"/>
            <a:ext cx="1657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74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88060" y="3645788"/>
            <a:ext cx="1400175" cy="4451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𝑞❸/ </a:t>
            </a:r>
            <a:r>
              <a:rPr sz="1200" dirty="0">
                <a:latin typeface="Cambria Math"/>
                <a:cs typeface="Cambria Math"/>
              </a:rPr>
              <a:t>if </a:t>
            </a:r>
            <a:r>
              <a:rPr sz="1200" spc="-15" dirty="0">
                <a:latin typeface="Cambria Math"/>
                <a:cs typeface="Cambria Math"/>
              </a:rPr>
              <a:t>𝑓</a:t>
            </a:r>
            <a:r>
              <a:rPr sz="1800" spc="-22" baseline="2314" dirty="0">
                <a:latin typeface="Cambria Math"/>
                <a:cs typeface="Cambria Math"/>
              </a:rPr>
              <a:t> </a:t>
            </a:r>
            <a:r>
              <a:rPr sz="1200" spc="5" dirty="0">
                <a:latin typeface="Cambria Math"/>
                <a:cs typeface="Cambria Math"/>
              </a:rPr>
              <a:t>𝑥</a:t>
            </a:r>
            <a:r>
              <a:rPr sz="1800" spc="292" baseline="2314" dirty="0">
                <a:latin typeface="Cambria Math"/>
                <a:cs typeface="Cambria Math"/>
              </a:rPr>
              <a:t> </a:t>
            </a:r>
            <a:r>
              <a:rPr sz="1200" dirty="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  <a:p>
            <a:pPr marR="5080" algn="r">
              <a:lnSpc>
                <a:spcPts val="1645"/>
              </a:lnSpc>
            </a:pPr>
            <a:r>
              <a:rPr sz="1600" spc="74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822830" y="2949015"/>
            <a:ext cx="165735" cy="69596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600" spc="74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600" spc="74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100960" y="3152520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2"/>
                </a:moveTo>
                <a:lnTo>
                  <a:pt x="85343" y="12192"/>
                </a:lnTo>
                <a:lnTo>
                  <a:pt x="85343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088260" y="2895980"/>
            <a:ext cx="170180" cy="766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200" dirty="0">
                <a:latin typeface="Cambria Math"/>
                <a:cs typeface="Cambria Math"/>
              </a:rPr>
              <a:t>𝑥</a:t>
            </a:r>
            <a:endParaRPr sz="1200">
              <a:latin typeface="Cambria Math"/>
              <a:cs typeface="Cambria Math"/>
            </a:endParaRPr>
          </a:p>
          <a:p>
            <a:pPr marL="15240">
              <a:lnSpc>
                <a:spcPct val="100000"/>
              </a:lnSpc>
              <a:spcBef>
                <a:spcPts val="645"/>
              </a:spcBef>
            </a:pPr>
            <a:r>
              <a:rPr sz="1800" spc="7" baseline="-27777" dirty="0">
                <a:latin typeface="Cambria Math"/>
                <a:cs typeface="Cambria Math"/>
              </a:rPr>
              <a:t>𝑥</a:t>
            </a:r>
            <a:r>
              <a:rPr sz="850" spc="-10" dirty="0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106548" y="4005833"/>
            <a:ext cx="1098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2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822830" y="4429505"/>
            <a:ext cx="536575" cy="27051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400" spc="1117" baseline="10416" dirty="0">
                <a:latin typeface="Cambria Math"/>
                <a:cs typeface="Cambria Math"/>
              </a:rPr>
              <a:t> </a:t>
            </a:r>
            <a:r>
              <a:rPr sz="1200" spc="745" dirty="0">
                <a:latin typeface="Cambria Math"/>
                <a:cs typeface="Cambria Math"/>
              </a:rPr>
              <a:t>2 −</a:t>
            </a:r>
            <a:r>
              <a:rPr sz="1200" spc="100" dirty="0">
                <a:latin typeface="Cambria Math"/>
                <a:cs typeface="Cambria Math"/>
              </a:rPr>
              <a:t> </a:t>
            </a:r>
            <a:r>
              <a:rPr sz="1200" dirty="0">
                <a:latin typeface="Cambria Math"/>
                <a:cs typeface="Cambria Math"/>
              </a:rPr>
              <a:t>𝑥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792729" y="3042284"/>
            <a:ext cx="417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𝑥 &lt; 0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667380" y="3517772"/>
            <a:ext cx="7321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0 ≤ 𝑥 &lt;</a:t>
            </a:r>
            <a:r>
              <a:rPr sz="1200" spc="105" dirty="0">
                <a:latin typeface="Cambria Math"/>
                <a:cs typeface="Cambria Math"/>
              </a:rPr>
              <a:t> </a:t>
            </a:r>
            <a:r>
              <a:rPr sz="1200" dirty="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807970" y="3996690"/>
            <a:ext cx="417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𝑥 = 1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807970" y="4472177"/>
            <a:ext cx="417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𝑥 &gt; 1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88060" y="4706873"/>
            <a:ext cx="19748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Determine </a:t>
            </a:r>
            <a:r>
              <a:rPr sz="1400" spc="-5" dirty="0">
                <a:latin typeface="Cambria Math"/>
                <a:cs typeface="Cambria Math"/>
              </a:rPr>
              <a:t>the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following:-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94028" y="5088127"/>
            <a:ext cx="1244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064056" y="5155691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5">
                <a:moveTo>
                  <a:pt x="0" y="0"/>
                </a:moveTo>
                <a:lnTo>
                  <a:pt x="1892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064056" y="5314187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5">
                <a:moveTo>
                  <a:pt x="0" y="0"/>
                </a:moveTo>
                <a:lnTo>
                  <a:pt x="1892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70152" y="5149595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247241" y="5149595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1377822" y="5213096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420494" y="5054599"/>
            <a:ext cx="7150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0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697860" y="5097271"/>
            <a:ext cx="1225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b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667889" y="5125211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>
                <a:moveTo>
                  <a:pt x="0" y="0"/>
                </a:moveTo>
                <a:lnTo>
                  <a:pt x="1831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667889" y="5323331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>
                <a:moveTo>
                  <a:pt x="0" y="0"/>
                </a:moveTo>
                <a:lnTo>
                  <a:pt x="1831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673984" y="511911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845054" y="511911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2969514" y="5054599"/>
            <a:ext cx="6692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76191" y="5088127"/>
            <a:ext cx="1073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𝑐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046220" y="515569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046220" y="5314187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052315" y="5149595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210811" y="5149595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4341367" y="5213096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377944" y="5054599"/>
            <a:ext cx="708660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23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34950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+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463666" y="5097271"/>
            <a:ext cx="1282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5433695" y="5125211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4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433695" y="5323331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4">
                <a:moveTo>
                  <a:pt x="0" y="0"/>
                </a:moveTo>
                <a:lnTo>
                  <a:pt x="1920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439791" y="511911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619623" y="511911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5722746" y="5213096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759322" y="5054599"/>
            <a:ext cx="706120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23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31775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−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399158" y="5453887"/>
            <a:ext cx="6445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Segoe Print"/>
                <a:cs typeface="Segoe Print"/>
              </a:rPr>
              <a:t>Sol.</a:t>
            </a:r>
            <a:r>
              <a:rPr sz="1400" spc="-310" dirty="0">
                <a:latin typeface="Segoe Print"/>
                <a:cs typeface="Segoe Print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969514" y="5149970"/>
            <a:ext cx="474345" cy="54165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000" spc="30" dirty="0">
                <a:latin typeface="Cambria Math"/>
                <a:cs typeface="Cambria Math"/>
              </a:rPr>
              <a:t>𝑥→1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1400" spc="-5" dirty="0">
                <a:latin typeface="Segoe Print"/>
                <a:cs typeface="Segoe Print"/>
              </a:rPr>
              <a:t>Sol.</a:t>
            </a:r>
            <a:r>
              <a:rPr sz="1400" spc="-305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460494" y="5453887"/>
            <a:ext cx="504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Segoe Print"/>
                <a:cs typeface="Segoe Print"/>
              </a:rPr>
              <a:t>Sol.</a:t>
            </a:r>
            <a:r>
              <a:rPr sz="1400" spc="-7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722746" y="5453887"/>
            <a:ext cx="6946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Segoe Print"/>
                <a:cs typeface="Segoe Print"/>
              </a:rPr>
              <a:t>Sol.</a:t>
            </a:r>
            <a:r>
              <a:rPr sz="1400" spc="-320" dirty="0">
                <a:latin typeface="Segoe Print"/>
                <a:cs typeface="Segoe Print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100124" y="5780023"/>
            <a:ext cx="11366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1070152" y="5847587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5">
                <a:moveTo>
                  <a:pt x="0" y="0"/>
                </a:moveTo>
                <a:lnTo>
                  <a:pt x="1770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070152" y="6006083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5">
                <a:moveTo>
                  <a:pt x="0" y="0"/>
                </a:moveTo>
                <a:lnTo>
                  <a:pt x="1770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076248" y="5841491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241145" y="5841491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1399158" y="5746495"/>
            <a:ext cx="6692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694813" y="5773927"/>
            <a:ext cx="12318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𝑓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2667889" y="5801867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667889" y="6036563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673984" y="5795771"/>
            <a:ext cx="0" cy="247015"/>
          </a:xfrm>
          <a:custGeom>
            <a:avLst/>
            <a:gdLst/>
            <a:ahLst/>
            <a:cxnLst/>
            <a:rect l="l" t="t" r="r" b="b"/>
            <a:pathLst>
              <a:path h="247014">
                <a:moveTo>
                  <a:pt x="0" y="0"/>
                </a:moveTo>
                <a:lnTo>
                  <a:pt x="0" y="2468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848102" y="5795771"/>
            <a:ext cx="0" cy="247015"/>
          </a:xfrm>
          <a:custGeom>
            <a:avLst/>
            <a:gdLst/>
            <a:ahLst/>
            <a:cxnLst/>
            <a:rect l="l" t="t" r="r" b="b"/>
            <a:pathLst>
              <a:path h="247014">
                <a:moveTo>
                  <a:pt x="0" y="0"/>
                </a:moveTo>
                <a:lnTo>
                  <a:pt x="0" y="2468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3006089" y="5761735"/>
            <a:ext cx="1191895" cy="280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370"/>
              </a:lnSpc>
              <a:spcBef>
                <a:spcPts val="90"/>
              </a:spcBef>
              <a:tabLst>
                <a:tab pos="1069975" algn="l"/>
              </a:tabLst>
            </a:pPr>
            <a:r>
              <a:rPr sz="2100" spc="-7" baseline="3968" dirty="0">
                <a:latin typeface="Cambria Math"/>
                <a:cs typeface="Cambria Math"/>
              </a:rPr>
              <a:t>𝑙</a:t>
            </a:r>
            <a:r>
              <a:rPr sz="2100" spc="-15" baseline="3968" dirty="0">
                <a:latin typeface="Cambria Math"/>
                <a:cs typeface="Cambria Math"/>
              </a:rPr>
              <a:t>𝑖𝑚</a:t>
            </a:r>
            <a:r>
              <a:rPr sz="2100" baseline="3968" dirty="0">
                <a:latin typeface="Cambria Math"/>
                <a:cs typeface="Cambria Math"/>
              </a:rPr>
              <a:t> </a:t>
            </a:r>
            <a:r>
              <a:rPr sz="2100" spc="-89" baseline="3968" dirty="0">
                <a:latin typeface="Cambria Math"/>
                <a:cs typeface="Cambria Math"/>
              </a:rPr>
              <a:t> </a:t>
            </a:r>
            <a:r>
              <a:rPr sz="2100" spc="60" baseline="3968" dirty="0">
                <a:latin typeface="Cambria Math"/>
                <a:cs typeface="Cambria Math"/>
              </a:rPr>
              <a:t>𝑓</a:t>
            </a:r>
            <a:r>
              <a:rPr sz="2100" spc="390" baseline="5952" dirty="0">
                <a:latin typeface="Cambria Math"/>
                <a:cs typeface="Cambria Math"/>
              </a:rPr>
              <a:t> </a:t>
            </a:r>
            <a:r>
              <a:rPr sz="2100" spc="60" baseline="3968" dirty="0">
                <a:latin typeface="Cambria Math"/>
                <a:cs typeface="Cambria Math"/>
              </a:rPr>
              <a:t>𝑥</a:t>
            </a:r>
            <a:r>
              <a:rPr sz="2100" spc="397" baseline="5952" dirty="0">
                <a:latin typeface="Cambria Math"/>
                <a:cs typeface="Cambria Math"/>
              </a:rPr>
              <a:t> </a:t>
            </a:r>
            <a:r>
              <a:rPr sz="2100" baseline="5952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𝑔</a:t>
            </a:r>
            <a:endParaRPr sz="1400">
              <a:latin typeface="Cambria Math"/>
              <a:cs typeface="Cambria Math"/>
            </a:endParaRPr>
          </a:p>
          <a:p>
            <a:pPr marL="234950">
              <a:lnSpc>
                <a:spcPts val="650"/>
              </a:lnSpc>
            </a:pPr>
            <a:r>
              <a:rPr sz="800" spc="-10" dirty="0">
                <a:latin typeface="Cambria Math"/>
                <a:cs typeface="Cambria Math"/>
              </a:rPr>
              <a:t>+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4034028" y="582929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034028" y="6024371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040123" y="5823203"/>
            <a:ext cx="0" cy="207645"/>
          </a:xfrm>
          <a:custGeom>
            <a:avLst/>
            <a:gdLst/>
            <a:ahLst/>
            <a:cxnLst/>
            <a:rect l="l" t="t" r="r" b="b"/>
            <a:pathLst>
              <a:path h="207645">
                <a:moveTo>
                  <a:pt x="0" y="0"/>
                </a:moveTo>
                <a:lnTo>
                  <a:pt x="0" y="20726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223003" y="5823203"/>
            <a:ext cx="0" cy="207645"/>
          </a:xfrm>
          <a:custGeom>
            <a:avLst/>
            <a:gdLst/>
            <a:ahLst/>
            <a:cxnLst/>
            <a:rect l="l" t="t" r="r" b="b"/>
            <a:pathLst>
              <a:path h="207645">
                <a:moveTo>
                  <a:pt x="0" y="0"/>
                </a:moveTo>
                <a:lnTo>
                  <a:pt x="0" y="207263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4377944" y="5746495"/>
            <a:ext cx="708660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23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34950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−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466715" y="578916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105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5436742" y="5817107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436742" y="6015227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442839" y="5811011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616575" y="5811011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5713603" y="5746495"/>
            <a:ext cx="6692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399158" y="5838108"/>
            <a:ext cx="3495675" cy="55816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  <a:tabLst>
                <a:tab pos="1582420" algn="l"/>
                <a:tab pos="2954655" algn="l"/>
              </a:tabLst>
            </a:pPr>
            <a:r>
              <a:rPr sz="1000" spc="30" dirty="0">
                <a:latin typeface="Cambria Math"/>
                <a:cs typeface="Cambria Math"/>
              </a:rPr>
              <a:t>𝑥→0	𝑥→2	𝑥→2</a:t>
            </a:r>
            <a:endParaRPr sz="1000">
              <a:latin typeface="Cambria Math"/>
              <a:cs typeface="Cambria Math"/>
            </a:endParaRPr>
          </a:p>
          <a:p>
            <a:pPr marL="30480">
              <a:lnSpc>
                <a:spcPct val="100000"/>
              </a:lnSpc>
              <a:spcBef>
                <a:spcPts val="755"/>
              </a:spcBef>
              <a:tabLst>
                <a:tab pos="1582420" algn="l"/>
                <a:tab pos="3073400" algn="l"/>
              </a:tabLst>
            </a:pPr>
            <a:r>
              <a:rPr sz="1400" spc="-20" dirty="0">
                <a:latin typeface="Cambria Math"/>
                <a:cs typeface="Cambria Math"/>
              </a:rPr>
              <a:t>D</a:t>
            </a:r>
            <a:r>
              <a:rPr sz="1400" spc="-5" dirty="0">
                <a:latin typeface="Cambria Math"/>
                <a:cs typeface="Cambria Math"/>
              </a:rPr>
              <a:t>o</a:t>
            </a:r>
            <a:r>
              <a:rPr sz="1400" spc="-15" dirty="0">
                <a:latin typeface="Cambria Math"/>
                <a:cs typeface="Cambria Math"/>
              </a:rPr>
              <a:t>e</a:t>
            </a:r>
            <a:r>
              <a:rPr sz="1400" spc="-5" dirty="0">
                <a:latin typeface="Cambria Math"/>
                <a:cs typeface="Cambria Math"/>
              </a:rPr>
              <a:t>s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n</a:t>
            </a:r>
            <a:r>
              <a:rPr sz="1400" spc="-5" dirty="0">
                <a:latin typeface="Cambria Math"/>
                <a:cs typeface="Cambria Math"/>
              </a:rPr>
              <a:t>ot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e</a:t>
            </a:r>
            <a:r>
              <a:rPr sz="1400" spc="-10" dirty="0">
                <a:latin typeface="Cambria Math"/>
                <a:cs typeface="Cambria Math"/>
              </a:rPr>
              <a:t>xis</a:t>
            </a:r>
            <a:r>
              <a:rPr sz="1400" spc="-5" dirty="0">
                <a:latin typeface="Cambria Math"/>
                <a:cs typeface="Cambria Math"/>
              </a:rPr>
              <a:t>t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Segoe Print"/>
                <a:cs typeface="Segoe Print"/>
              </a:rPr>
              <a:t>So</a:t>
            </a:r>
            <a:r>
              <a:rPr sz="1400" spc="5" dirty="0">
                <a:latin typeface="Segoe Print"/>
                <a:cs typeface="Segoe Print"/>
              </a:rPr>
              <a:t>l.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Segoe Print"/>
                <a:cs typeface="Segoe Print"/>
              </a:rPr>
              <a:t>So</a:t>
            </a:r>
            <a:r>
              <a:rPr sz="1400" spc="5" dirty="0">
                <a:latin typeface="Segoe Print"/>
                <a:cs typeface="Segoe Print"/>
              </a:rPr>
              <a:t>l.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713603" y="5832854"/>
            <a:ext cx="443865" cy="56324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000" spc="30" dirty="0">
                <a:latin typeface="Cambria Math"/>
                <a:cs typeface="Cambria Math"/>
              </a:rPr>
              <a:t>𝑥→2</a:t>
            </a:r>
            <a:endParaRPr sz="1000">
              <a:latin typeface="Cambria Math"/>
              <a:cs typeface="Cambria Math"/>
            </a:endParaRPr>
          </a:p>
          <a:p>
            <a:pPr marL="21590">
              <a:lnSpc>
                <a:spcPct val="100000"/>
              </a:lnSpc>
              <a:spcBef>
                <a:spcPts val="780"/>
              </a:spcBef>
            </a:pPr>
            <a:r>
              <a:rPr sz="1400" spc="-5" dirty="0">
                <a:latin typeface="Segoe Print"/>
                <a:cs typeface="Segoe Print"/>
              </a:rPr>
              <a:t>So</a:t>
            </a:r>
            <a:r>
              <a:rPr sz="1400" spc="5" dirty="0">
                <a:latin typeface="Segoe Print"/>
                <a:cs typeface="Segoe Print"/>
              </a:rPr>
              <a:t>l.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88060" y="6469126"/>
            <a:ext cx="57892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ambria Math"/>
                <a:cs typeface="Cambria Math"/>
              </a:rPr>
              <a:t>𝑞❹</a:t>
            </a:r>
            <a:r>
              <a:rPr sz="1400" spc="-5" dirty="0">
                <a:latin typeface="Cambria"/>
                <a:cs typeface="Cambria"/>
              </a:rPr>
              <a:t>: - Given the function </a:t>
            </a:r>
            <a:r>
              <a:rPr sz="1400" spc="-5" dirty="0">
                <a:latin typeface="Cambria Math"/>
                <a:cs typeface="Cambria Math"/>
              </a:rPr>
              <a:t>𝑓 </a:t>
            </a:r>
            <a:r>
              <a:rPr sz="1400" spc="-10" dirty="0">
                <a:latin typeface="Cambria"/>
                <a:cs typeface="Cambria"/>
              </a:rPr>
              <a:t>whose </a:t>
            </a:r>
            <a:r>
              <a:rPr sz="1400" spc="-5" dirty="0">
                <a:latin typeface="Cambria"/>
                <a:cs typeface="Cambria"/>
              </a:rPr>
              <a:t>graph is below, determine the</a:t>
            </a:r>
            <a:r>
              <a:rPr sz="1400" spc="1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following:-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286383" y="6962902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338199" y="6804405"/>
            <a:ext cx="7054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8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554729" y="684098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1230477" y="7143241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3942079" y="7469251"/>
            <a:ext cx="1460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N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1230477" y="7768462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1286383" y="7013117"/>
            <a:ext cx="757555" cy="95313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−3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64135" marR="5080" indent="-52069">
              <a:lnSpc>
                <a:spcPct val="140000"/>
              </a:lnSpc>
              <a:spcBef>
                <a:spcPts val="125"/>
              </a:spcBef>
            </a:pP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−1  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82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286383" y="7845773"/>
            <a:ext cx="377190" cy="48895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286383" y="8557641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292478" y="8399144"/>
            <a:ext cx="6565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27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942079" y="8469248"/>
            <a:ext cx="1460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N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286383" y="8908160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326007" y="8749664"/>
            <a:ext cx="693420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24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19710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+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1230477" y="9149460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 txBox="1"/>
          <p:nvPr/>
        </p:nvSpPr>
        <p:spPr>
          <a:xfrm>
            <a:off x="1286383" y="9280016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5" name="object 14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38</a:t>
            </a:r>
          </a:p>
        </p:txBody>
      </p:sp>
      <p:sp>
        <p:nvSpPr>
          <p:cNvPr id="143" name="object 143"/>
          <p:cNvSpPr txBox="1"/>
          <p:nvPr/>
        </p:nvSpPr>
        <p:spPr>
          <a:xfrm>
            <a:off x="1326007" y="9121520"/>
            <a:ext cx="693420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24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19710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+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682620" y="6742226"/>
            <a:ext cx="341630" cy="26568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marR="5080" indent="-6350" algn="just">
              <a:lnSpc>
                <a:spcPct val="146700"/>
              </a:lnSpc>
              <a:spcBef>
                <a:spcPts val="110"/>
              </a:spcBef>
            </a:pPr>
            <a:r>
              <a:rPr sz="1400" spc="-5" dirty="0">
                <a:latin typeface="Segoe Print"/>
                <a:cs typeface="Segoe Print"/>
              </a:rPr>
              <a:t>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  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  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  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</a:t>
            </a:r>
            <a:endParaRPr sz="1400">
              <a:latin typeface="Segoe Print"/>
              <a:cs typeface="Segoe Print"/>
            </a:endParaRPr>
          </a:p>
          <a:p>
            <a:pPr marL="18415" marR="5080" algn="just">
              <a:lnSpc>
                <a:spcPct val="156500"/>
              </a:lnSpc>
              <a:spcBef>
                <a:spcPts val="175"/>
              </a:spcBef>
            </a:pPr>
            <a:r>
              <a:rPr sz="1400" spc="-5" dirty="0">
                <a:latin typeface="Segoe Print"/>
                <a:cs typeface="Segoe Print"/>
              </a:rPr>
              <a:t>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  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  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</a:t>
            </a:r>
            <a:endParaRPr sz="1400">
              <a:latin typeface="Segoe Print"/>
              <a:cs typeface="Segoe Print"/>
            </a:endParaRPr>
          </a:p>
          <a:p>
            <a:pPr marL="18415" algn="just">
              <a:lnSpc>
                <a:spcPct val="100000"/>
              </a:lnSpc>
              <a:spcBef>
                <a:spcPts val="1105"/>
              </a:spcBef>
            </a:pPr>
            <a:r>
              <a:rPr sz="1400" spc="-5" dirty="0">
                <a:latin typeface="Segoe Print"/>
                <a:cs typeface="Segoe Print"/>
              </a:rPr>
              <a:t>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</a:t>
            </a:r>
            <a:endParaRPr sz="14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35400" y="1661794"/>
            <a:ext cx="3116579" cy="28541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88060" y="424637"/>
            <a:ext cx="5789295" cy="1168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030" marR="330327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1303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Cambria Math"/>
                <a:cs typeface="Cambria Math"/>
              </a:rPr>
              <a:t>𝑞❺</a:t>
            </a:r>
            <a:r>
              <a:rPr sz="1400" spc="-5" dirty="0">
                <a:latin typeface="Cambria"/>
                <a:cs typeface="Cambria"/>
              </a:rPr>
              <a:t>: - Given the function </a:t>
            </a:r>
            <a:r>
              <a:rPr sz="1400" spc="-5" dirty="0">
                <a:latin typeface="Cambria Math"/>
                <a:cs typeface="Cambria Math"/>
              </a:rPr>
              <a:t>𝑓 </a:t>
            </a:r>
            <a:r>
              <a:rPr sz="1400" spc="-10" dirty="0">
                <a:latin typeface="Cambria"/>
                <a:cs typeface="Cambria"/>
              </a:rPr>
              <a:t>whose </a:t>
            </a:r>
            <a:r>
              <a:rPr sz="1400" spc="-5" dirty="0">
                <a:latin typeface="Cambria"/>
                <a:cs typeface="Cambria"/>
              </a:rPr>
              <a:t>graph is below, determine the</a:t>
            </a:r>
            <a:r>
              <a:rPr sz="1400" spc="1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following:-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50772" y="1688718"/>
            <a:ext cx="1117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20800" y="1756282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20800" y="1914778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26896" y="175018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85392" y="175018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17752" y="2115946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17752" y="2314066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23848" y="2109850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91488" y="2109850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944676" y="1694814"/>
            <a:ext cx="2904490" cy="1012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330">
              <a:lnSpc>
                <a:spcPct val="100000"/>
              </a:lnSpc>
              <a:spcBef>
                <a:spcPts val="90"/>
              </a:spcBef>
              <a:tabLst>
                <a:tab pos="1661795" algn="l"/>
                <a:tab pos="2442845" algn="l"/>
              </a:tabLst>
            </a:pP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−2</a:t>
            </a:r>
            <a:r>
              <a:rPr sz="2100" spc="-7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Segoe Print"/>
                <a:cs typeface="Segoe Print"/>
              </a:rPr>
              <a:t>Sol.	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21590" marR="5080" indent="-9525">
              <a:lnSpc>
                <a:spcPct val="178600"/>
              </a:lnSpc>
              <a:spcBef>
                <a:spcPts val="95"/>
              </a:spcBef>
              <a:tabLst>
                <a:tab pos="354330" algn="l"/>
                <a:tab pos="1661795" algn="l"/>
              </a:tabLst>
            </a:pPr>
            <a:r>
              <a:rPr sz="1400" spc="-5" dirty="0">
                <a:latin typeface="Cambria Math"/>
                <a:cs typeface="Cambria Math"/>
              </a:rPr>
              <a:t>b	</a:t>
            </a:r>
            <a:r>
              <a:rPr sz="2100" spc="67" baseline="1984" dirty="0">
                <a:latin typeface="Cambria Math"/>
                <a:cs typeface="Cambria Math"/>
              </a:rPr>
              <a:t>𝑓</a:t>
            </a:r>
            <a:r>
              <a:rPr sz="2100" spc="390" baseline="3968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3</a:t>
            </a:r>
            <a:r>
              <a:rPr sz="2100" spc="-15" baseline="3968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Segoe Print"/>
                <a:cs typeface="Segoe Print"/>
              </a:rPr>
              <a:t>Sol. </a:t>
            </a:r>
            <a:r>
              <a:rPr sz="2100" spc="-15" baseline="1984" dirty="0">
                <a:latin typeface="Cambria Math"/>
                <a:cs typeface="Cambria Math"/>
              </a:rPr>
              <a:t>un defined 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c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926896" y="2536570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26896" y="269506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32992" y="253047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82344" y="253047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286383" y="2593974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71727" y="2435479"/>
            <a:ext cx="368935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−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374897" y="247205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44676" y="286854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d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917752" y="2896488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17752" y="3094608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23848" y="2890392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91488" y="2890392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377822" y="2825876"/>
            <a:ext cx="363220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+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374897" y="286245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50772" y="3249548"/>
            <a:ext cx="1117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e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923848" y="3317113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23848" y="3475608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29944" y="331101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85392" y="331101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1286383" y="2927869"/>
            <a:ext cx="377190" cy="5257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L="55244">
              <a:lnSpc>
                <a:spcPct val="100000"/>
              </a:lnSpc>
              <a:spcBef>
                <a:spcPts val="610"/>
              </a:spcBef>
            </a:pPr>
            <a:r>
              <a:rPr sz="1400" spc="-5" dirty="0">
                <a:latin typeface="Cambria Math"/>
                <a:cs typeface="Cambria Math"/>
              </a:rPr>
              <a:t>𝑙𝑖𝑚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286383" y="3374516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088385" y="3252596"/>
            <a:ext cx="6978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Not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45184" y="3679825"/>
            <a:ext cx="125095" cy="19812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195">
              <a:lnSpc>
                <a:spcPts val="1550"/>
              </a:lnSpc>
            </a:pPr>
            <a:r>
              <a:rPr sz="1400" spc="-5" dirty="0">
                <a:latin typeface="Cambria Math"/>
                <a:cs typeface="Cambria Math"/>
              </a:rPr>
              <a:t>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286383" y="3764661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332102" y="3606164"/>
            <a:ext cx="314325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90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+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283458" y="3642740"/>
            <a:ext cx="307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20" dirty="0">
                <a:latin typeface="Cambria Math"/>
                <a:cs typeface="Cambria Math"/>
              </a:rPr>
              <a:t>+</a:t>
            </a: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45184" y="4070349"/>
            <a:ext cx="125095" cy="198120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195">
              <a:lnSpc>
                <a:spcPts val="1550"/>
              </a:lnSpc>
            </a:pPr>
            <a:r>
              <a:rPr sz="1400" spc="-5" dirty="0">
                <a:latin typeface="Cambria Math"/>
                <a:cs typeface="Cambria Math"/>
              </a:rPr>
              <a:t>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86383" y="4158233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332102" y="3999737"/>
            <a:ext cx="314325" cy="292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90"/>
              </a:spcBef>
            </a:pPr>
            <a:r>
              <a:rPr sz="1400" spc="-90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ts val="695"/>
              </a:lnSpc>
            </a:pPr>
            <a:r>
              <a:rPr sz="800" spc="-10" dirty="0">
                <a:latin typeface="Cambria Math"/>
                <a:cs typeface="Cambria Math"/>
              </a:rPr>
              <a:t>−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594229" y="2475102"/>
            <a:ext cx="996315" cy="17989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Segoe Print"/>
                <a:cs typeface="Segoe Print"/>
              </a:rPr>
              <a:t>Sol.</a:t>
            </a:r>
            <a:endParaRPr sz="1400">
              <a:latin typeface="Segoe Print"/>
              <a:cs typeface="Segoe Print"/>
            </a:endParaRPr>
          </a:p>
          <a:p>
            <a:pPr marL="12700" marR="666115" algn="just">
              <a:lnSpc>
                <a:spcPct val="182900"/>
              </a:lnSpc>
            </a:pPr>
            <a:r>
              <a:rPr sz="1400" spc="-5" dirty="0">
                <a:latin typeface="Segoe Print"/>
                <a:cs typeface="Segoe Print"/>
              </a:rPr>
              <a:t>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  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  So</a:t>
            </a:r>
            <a:r>
              <a:rPr sz="1400" spc="5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.</a:t>
            </a:r>
            <a:endParaRPr sz="1400">
              <a:latin typeface="Segoe Print"/>
              <a:cs typeface="Segoe Print"/>
            </a:endParaRPr>
          </a:p>
          <a:p>
            <a:pPr marL="12700" algn="just">
              <a:lnSpc>
                <a:spcPct val="100000"/>
              </a:lnSpc>
              <a:spcBef>
                <a:spcPts val="1395"/>
              </a:spcBef>
            </a:pPr>
            <a:r>
              <a:rPr sz="1400" spc="-5" dirty="0">
                <a:latin typeface="Segoe Print"/>
                <a:cs typeface="Segoe Print"/>
              </a:rPr>
              <a:t>Sol.</a:t>
            </a:r>
            <a:r>
              <a:rPr sz="1400" spc="135" dirty="0">
                <a:latin typeface="Segoe Print"/>
                <a:cs typeface="Segoe Print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88060" y="4505705"/>
            <a:ext cx="2221865" cy="380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ts val="175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𝑞❻ </a:t>
            </a:r>
            <a:r>
              <a:rPr sz="1400" spc="-5" dirty="0">
                <a:latin typeface="Cambria Math"/>
                <a:cs typeface="Cambria Math"/>
              </a:rPr>
              <a:t>Show that  the </a:t>
            </a:r>
            <a:r>
              <a:rPr sz="1400" spc="-10" dirty="0">
                <a:latin typeface="Cambria Math"/>
                <a:cs typeface="Cambria Math"/>
              </a:rPr>
              <a:t>limit</a:t>
            </a:r>
            <a:r>
              <a:rPr sz="1400" spc="2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ts val="1030"/>
              </a:lnSpc>
            </a:pPr>
            <a:r>
              <a:rPr sz="1000" spc="-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856738" y="4350258"/>
            <a:ext cx="572135" cy="27051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2400" spc="225" baseline="1736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6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400" spc="232" baseline="1736" dirty="0">
                <a:latin typeface="Cambria Math"/>
                <a:cs typeface="Cambria Math"/>
              </a:rPr>
              <a:t> </a:t>
            </a:r>
            <a:endParaRPr sz="2400" baseline="1736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829814" y="4664709"/>
            <a:ext cx="585470" cy="0"/>
          </a:xfrm>
          <a:custGeom>
            <a:avLst/>
            <a:gdLst/>
            <a:ahLst/>
            <a:cxnLst/>
            <a:rect l="l" t="t" r="r" b="b"/>
            <a:pathLst>
              <a:path w="585470">
                <a:moveTo>
                  <a:pt x="0" y="0"/>
                </a:moveTo>
                <a:lnTo>
                  <a:pt x="5852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3475482" y="4533137"/>
            <a:ext cx="9429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do not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8" name="object 10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39</a:t>
            </a:r>
          </a:p>
        </p:txBody>
      </p:sp>
      <p:sp>
        <p:nvSpPr>
          <p:cNvPr id="81" name="object 81"/>
          <p:cNvSpPr txBox="1"/>
          <p:nvPr/>
        </p:nvSpPr>
        <p:spPr>
          <a:xfrm>
            <a:off x="588060" y="5078983"/>
            <a:ext cx="12941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𝑞❼ </a:t>
            </a:r>
            <a:r>
              <a:rPr sz="1400" spc="-5" dirty="0">
                <a:latin typeface="Cambria Math"/>
                <a:cs typeface="Cambria Math"/>
              </a:rPr>
              <a:t>If </a:t>
            </a:r>
            <a:r>
              <a:rPr sz="1400" dirty="0">
                <a:latin typeface="Cambria Math"/>
                <a:cs typeface="Cambria Math"/>
              </a:rPr>
              <a:t>𝑓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spc="18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600" spc="27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856358" y="4876596"/>
            <a:ext cx="520065" cy="64135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3333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52069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618613" y="4592624"/>
            <a:ext cx="812800" cy="9067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3370">
              <a:lnSpc>
                <a:spcPct val="100000"/>
              </a:lnSpc>
              <a:spcBef>
                <a:spcPts val="70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36004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-165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</a:t>
            </a:r>
            <a:endParaRPr sz="2100" baseline="1984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60045" algn="l"/>
              </a:tabLst>
            </a:pPr>
            <a:r>
              <a:rPr sz="1400" spc="-5" dirty="0">
                <a:latin typeface="Cambria Math"/>
                <a:cs typeface="Cambria Math"/>
              </a:rPr>
              <a:t>If	𝑥 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16253" y="5569711"/>
            <a:ext cx="2324735" cy="337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7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Find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655320">
              <a:lnSpc>
                <a:spcPts val="990"/>
              </a:lnSpc>
              <a:tabLst>
                <a:tab pos="1673860" algn="l"/>
              </a:tabLst>
            </a:pPr>
            <a:r>
              <a:rPr sz="1000" spc="-5" dirty="0">
                <a:latin typeface="Cambria Math"/>
                <a:cs typeface="Cambria Math"/>
              </a:rPr>
              <a:t>x→1</a:t>
            </a:r>
            <a:r>
              <a:rPr sz="1200" spc="-7" baseline="20833" dirty="0">
                <a:latin typeface="Cambria Math"/>
                <a:cs typeface="Cambria Math"/>
              </a:rPr>
              <a:t>+	</a:t>
            </a:r>
            <a:r>
              <a:rPr sz="1000" dirty="0">
                <a:latin typeface="Cambria Math"/>
                <a:cs typeface="Cambria Math"/>
              </a:rPr>
              <a:t>x→1</a:t>
            </a:r>
            <a:r>
              <a:rPr sz="1200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155438" y="5569711"/>
            <a:ext cx="15627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Cambria Math"/>
                <a:cs typeface="Cambria Math"/>
              </a:rPr>
              <a:t>Answer: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spc="359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865502" y="6054597"/>
            <a:ext cx="520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3333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88060" y="6176517"/>
            <a:ext cx="1875789" cy="441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ts val="1730"/>
              </a:lnSpc>
              <a:spcBef>
                <a:spcPts val="105"/>
              </a:spcBef>
              <a:tabLst>
                <a:tab pos="1383665" algn="l"/>
                <a:tab pos="1849755" algn="l"/>
              </a:tabLst>
            </a:pPr>
            <a:r>
              <a:rPr sz="1600" dirty="0">
                <a:latin typeface="Cambria Math"/>
                <a:cs typeface="Cambria Math"/>
              </a:rPr>
              <a:t>𝑞❽</a:t>
            </a:r>
            <a:r>
              <a:rPr sz="1400" dirty="0">
                <a:latin typeface="Cambria Math"/>
                <a:cs typeface="Cambria Math"/>
              </a:rPr>
              <a:t>If  𝑓</a:t>
            </a:r>
            <a:r>
              <a:rPr sz="2100" baseline="1984" dirty="0">
                <a:latin typeface="Cambria Math"/>
                <a:cs typeface="Cambria Math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spc="-7" baseline="1984" dirty="0">
                <a:latin typeface="Cambria Math"/>
                <a:cs typeface="Cambria Math"/>
              </a:rPr>
              <a:t>  </a:t>
            </a: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600" spc="44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600">
              <a:latin typeface="Times New Roman"/>
              <a:cs typeface="Times New Roman"/>
            </a:endParaRPr>
          </a:p>
          <a:p>
            <a:pPr marR="55244" algn="r">
              <a:lnSpc>
                <a:spcPts val="1490"/>
              </a:lnSpc>
            </a:pPr>
            <a:r>
              <a:rPr sz="2400" spc="1050" baseline="-520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658236" y="5968034"/>
            <a:ext cx="943610" cy="62928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356870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 </a:t>
            </a:r>
            <a:r>
              <a:rPr sz="2100" spc="-15" baseline="1984" dirty="0">
                <a:latin typeface="Cambria Math"/>
                <a:cs typeface="Cambria Math"/>
              </a:rPr>
              <a:t>&lt;</a:t>
            </a:r>
            <a:r>
              <a:rPr sz="2100" spc="-15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−1</a:t>
            </a:r>
            <a:endParaRPr sz="2100" baseline="1984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56870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 </a:t>
            </a:r>
            <a:r>
              <a:rPr sz="2100" spc="-15" baseline="1984" dirty="0">
                <a:latin typeface="Cambria Math"/>
                <a:cs typeface="Cambria Math"/>
              </a:rPr>
              <a:t>≥</a:t>
            </a:r>
            <a:r>
              <a:rPr sz="2100" spc="-15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−1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566797" y="6844029"/>
            <a:ext cx="16256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95705" algn="l"/>
              </a:tabLst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-80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r>
              <a:rPr sz="1200" baseline="20833" dirty="0">
                <a:latin typeface="Cambria Math"/>
                <a:cs typeface="Cambria Math"/>
              </a:rPr>
              <a:t>	</a:t>
            </a: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-80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920367" y="6685533"/>
            <a:ext cx="37522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Find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(c) 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204208" y="6789733"/>
            <a:ext cx="2167255" cy="52070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R="361315" algn="ctr">
              <a:lnSpc>
                <a:spcPct val="100000"/>
              </a:lnSpc>
              <a:spcBef>
                <a:spcPts val="535"/>
              </a:spcBef>
            </a:pPr>
            <a:r>
              <a:rPr sz="1000" spc="20" dirty="0">
                <a:latin typeface="Cambria Math"/>
                <a:cs typeface="Cambria Math"/>
              </a:rPr>
              <a:t>𝑥→−1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400" spc="-5" dirty="0">
                <a:latin typeface="Cambria Math"/>
                <a:cs typeface="Cambria Math"/>
              </a:rPr>
              <a:t>Answer: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c</a:t>
            </a:r>
            <a:r>
              <a:rPr sz="2100" spc="142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DNE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88060" y="7338186"/>
            <a:ext cx="1886585" cy="7162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285750" algn="r">
              <a:lnSpc>
                <a:spcPts val="167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914"/>
              </a:lnSpc>
            </a:pPr>
            <a:r>
              <a:rPr sz="1600" dirty="0">
                <a:latin typeface="Cambria Math"/>
                <a:cs typeface="Cambria Math"/>
              </a:rPr>
              <a:t>𝑞❾ </a:t>
            </a:r>
            <a:r>
              <a:rPr sz="1400" spc="-5" dirty="0">
                <a:latin typeface="Cambria Math"/>
                <a:cs typeface="Cambria Math"/>
              </a:rPr>
              <a:t>If </a:t>
            </a:r>
            <a:r>
              <a:rPr sz="1400" spc="-20" dirty="0">
                <a:latin typeface="Cambria Math"/>
                <a:cs typeface="Cambria Math"/>
              </a:rPr>
              <a:t>f</a:t>
            </a:r>
            <a:r>
              <a:rPr sz="2100" spc="-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−1/2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3333" dirty="0">
                <a:latin typeface="Cambria Math"/>
                <a:cs typeface="Cambria Math"/>
              </a:rPr>
              <a:t>2</a:t>
            </a:r>
            <a:endParaRPr sz="1500" baseline="33333">
              <a:latin typeface="Cambria Math"/>
              <a:cs typeface="Cambria Math"/>
            </a:endParaRPr>
          </a:p>
          <a:p>
            <a:pPr marR="285750" algn="r">
              <a:lnSpc>
                <a:spcPct val="100000"/>
              </a:lnSpc>
              <a:spcBef>
                <a:spcPts val="17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572892" y="7315631"/>
            <a:ext cx="1172845" cy="74168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415290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-112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−2</a:t>
            </a:r>
            <a:endParaRPr sz="2100" baseline="1984">
              <a:latin typeface="Cambria Math"/>
              <a:cs typeface="Cambria Math"/>
            </a:endParaRPr>
          </a:p>
          <a:p>
            <a:pPr marL="12700" marR="5080">
              <a:lnSpc>
                <a:spcPts val="1900"/>
              </a:lnSpc>
              <a:spcBef>
                <a:spcPts val="75"/>
              </a:spcBef>
              <a:tabLst>
                <a:tab pos="478790" algn="l"/>
              </a:tabLst>
            </a:pPr>
            <a:r>
              <a:rPr sz="1400" spc="-5" dirty="0">
                <a:latin typeface="Cambria Math"/>
                <a:cs typeface="Cambria Math"/>
              </a:rPr>
              <a:t>If </a:t>
            </a:r>
            <a:r>
              <a:rPr sz="2100" baseline="1984" dirty="0">
                <a:latin typeface="Cambria Math"/>
                <a:cs typeface="Cambria Math"/>
              </a:rPr>
              <a:t>−2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2  </a:t>
            </a: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≥</a:t>
            </a:r>
            <a:r>
              <a:rPr sz="2100" spc="-67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082289" y="8258682"/>
            <a:ext cx="45465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±</a:t>
            </a:r>
            <a:r>
              <a:rPr sz="1000" spc="40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435732" y="8100186"/>
            <a:ext cx="18402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53110" algn="l"/>
              </a:tabLst>
            </a:pPr>
            <a:r>
              <a:rPr sz="1400" spc="-10" dirty="0">
                <a:latin typeface="Cambria Math"/>
                <a:cs typeface="Cambria Math"/>
              </a:rPr>
              <a:t>Find 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82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(b)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316984" y="8258682"/>
            <a:ext cx="45465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±</a:t>
            </a:r>
            <a:r>
              <a:rPr sz="1000" spc="15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411726" y="8100186"/>
            <a:ext cx="7454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436109" y="8502776"/>
            <a:ext cx="22091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Answer: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a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2 ,3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3,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271142" y="8905113"/>
            <a:ext cx="290195" cy="270510"/>
          </a:xfrm>
          <a:prstGeom prst="rect">
            <a:avLst/>
          </a:prstGeom>
        </p:spPr>
        <p:txBody>
          <a:bodyPr vert="horz" wrap="square" lIns="0" tIns="216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5"/>
              </a:spcBef>
            </a:pPr>
            <a:r>
              <a:rPr sz="1600" spc="315" dirty="0">
                <a:latin typeface="Cambria Math"/>
                <a:cs typeface="Cambria Math"/>
              </a:rPr>
              <a:t>  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600" spc="315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88060" y="8914256"/>
            <a:ext cx="12941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12190" algn="l"/>
              </a:tabLst>
            </a:pPr>
            <a:r>
              <a:rPr sz="1600" spc="5" dirty="0">
                <a:latin typeface="Cambria Math"/>
                <a:cs typeface="Cambria Math"/>
              </a:rPr>
              <a:t>q❿ </a:t>
            </a:r>
            <a:r>
              <a:rPr sz="1400" spc="-5" dirty="0">
                <a:latin typeface="Cambria Math"/>
                <a:cs typeface="Cambria Math"/>
              </a:rPr>
              <a:t>If</a:t>
            </a:r>
            <a:r>
              <a:rPr sz="1400" spc="2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𝑓 </a:t>
            </a:r>
            <a:r>
              <a:rPr sz="1400" spc="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600" spc="27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856358" y="8708821"/>
            <a:ext cx="937894" cy="647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2890" marR="5080" indent="-250190">
              <a:lnSpc>
                <a:spcPct val="145700"/>
              </a:lnSpc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3333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− 4𝑥 + </a:t>
            </a:r>
            <a:r>
              <a:rPr sz="1400" spc="-5" dirty="0">
                <a:latin typeface="Cambria Math"/>
                <a:cs typeface="Cambria Math"/>
              </a:rPr>
              <a:t>5  4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036570" y="8705774"/>
            <a:ext cx="137795" cy="629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400"/>
              </a:lnSpc>
              <a:spcBef>
                <a:spcPts val="100"/>
              </a:spcBef>
            </a:pPr>
            <a:r>
              <a:rPr sz="1400" spc="-5" dirty="0">
                <a:latin typeface="Cambria Math"/>
                <a:cs typeface="Cambria Math"/>
              </a:rPr>
              <a:t>If  If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384041" y="8693581"/>
            <a:ext cx="465455" cy="63500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316860" y="9518091"/>
            <a:ext cx="14611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13155" algn="l"/>
              </a:tabLst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40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r>
              <a:rPr sz="1200" baseline="20833" dirty="0">
                <a:latin typeface="Cambria Math"/>
                <a:cs typeface="Cambria Math"/>
              </a:rPr>
              <a:t>	</a:t>
            </a: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15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670430" y="9359289"/>
            <a:ext cx="42519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Find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c</a:t>
            </a:r>
            <a:r>
              <a:rPr sz="2100" spc="3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(d)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856735" y="9483659"/>
            <a:ext cx="2286000" cy="47370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619125">
              <a:lnSpc>
                <a:spcPct val="100000"/>
              </a:lnSpc>
              <a:spcBef>
                <a:spcPts val="380"/>
              </a:spcBef>
            </a:pPr>
            <a:r>
              <a:rPr sz="1000" spc="20" dirty="0">
                <a:latin typeface="Cambria Math"/>
                <a:cs typeface="Cambria Math"/>
              </a:rPr>
              <a:t>𝑥→−2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400" spc="-10" dirty="0">
                <a:latin typeface="Cambria Math"/>
                <a:cs typeface="Cambria Math"/>
              </a:rPr>
              <a:t>Answer: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c</a:t>
            </a:r>
            <a:r>
              <a:rPr sz="2100" spc="247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DNE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277736" y="9719258"/>
            <a:ext cx="3676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(d)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88060" y="1417065"/>
            <a:ext cx="17976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440" dirty="0">
                <a:latin typeface="Cambria Math"/>
                <a:cs typeface="Cambria Math"/>
              </a:rPr>
              <a:t>q➀</a:t>
            </a:r>
            <a:r>
              <a:rPr sz="1400" spc="440" dirty="0">
                <a:latin typeface="Cambria Math"/>
                <a:cs typeface="Cambria Math"/>
              </a:rPr>
              <a:t>/ </a:t>
            </a:r>
            <a:r>
              <a:rPr sz="1400" spc="-5" dirty="0">
                <a:latin typeface="Cambria Math"/>
                <a:cs typeface="Cambria Math"/>
              </a:rPr>
              <a:t>If 𝑓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60" dirty="0">
                <a:latin typeface="Cambria Math"/>
                <a:cs typeface="Cambria Math"/>
              </a:rPr>
              <a:t> </a:t>
            </a:r>
            <a:r>
              <a:rPr sz="2100" spc="-7" baseline="47619" dirty="0">
                <a:latin typeface="Cambria Math"/>
                <a:cs typeface="Cambria Math"/>
              </a:rPr>
              <a:t>𝑥 </a:t>
            </a:r>
            <a:r>
              <a:rPr sz="2100" spc="-15" baseline="47619" dirty="0">
                <a:latin typeface="Cambria Math"/>
                <a:cs typeface="Cambria Math"/>
              </a:rPr>
              <a:t>+ </a:t>
            </a:r>
            <a:r>
              <a:rPr sz="2100" spc="-1170" baseline="47619" dirty="0">
                <a:latin typeface="Cambria Math"/>
                <a:cs typeface="Cambria Math"/>
              </a:rPr>
              <a:t>2</a:t>
            </a:r>
            <a:endParaRPr sz="2100" baseline="47619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15108" y="1600326"/>
            <a:ext cx="2889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𝑎</a:t>
            </a:r>
            <a:r>
              <a:rPr sz="1400" spc="-20" dirty="0">
                <a:latin typeface="Cambria Math"/>
                <a:cs typeface="Cambria Math"/>
              </a:rPr>
              <a:t>𝑥</a:t>
            </a:r>
            <a:r>
              <a:rPr sz="1500" baseline="33333" dirty="0">
                <a:latin typeface="Cambria Math"/>
                <a:cs typeface="Cambria Math"/>
              </a:rPr>
              <a:t>2</a:t>
            </a:r>
            <a:endParaRPr sz="1500" baseline="33333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30804" y="1208200"/>
            <a:ext cx="943610" cy="62992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6870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-15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−1</a:t>
            </a:r>
            <a:endParaRPr sz="2100" baseline="1984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6870" algn="l"/>
              </a:tabLst>
            </a:pPr>
            <a:r>
              <a:rPr sz="1400" spc="-5" dirty="0">
                <a:latin typeface="Cambria Math"/>
                <a:cs typeface="Cambria Math"/>
              </a:rPr>
              <a:t>If	𝑥 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-10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36116" y="1886838"/>
            <a:ext cx="22574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Find </a:t>
            </a:r>
            <a:r>
              <a:rPr sz="1400" spc="-5" dirty="0">
                <a:latin typeface="Cambria Math"/>
                <a:cs typeface="Cambria Math"/>
              </a:rPr>
              <a:t>𝑎 so that 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34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exists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424042" y="1886838"/>
            <a:ext cx="11480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Answer: </a:t>
            </a:r>
            <a:r>
              <a:rPr sz="1400" spc="-5" dirty="0">
                <a:latin typeface="Cambria Math"/>
                <a:cs typeface="Cambria Math"/>
              </a:rPr>
              <a:t>a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88060" y="2006489"/>
            <a:ext cx="1898014" cy="9626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R="16510" algn="r">
              <a:lnSpc>
                <a:spcPct val="100000"/>
              </a:lnSpc>
              <a:spcBef>
                <a:spcPts val="409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1400" spc="-10" dirty="0">
                <a:latin typeface="Cambria Math"/>
                <a:cs typeface="Cambria Math"/>
              </a:rPr>
              <a:t>2𝑥 +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1579880" algn="l"/>
              </a:tabLst>
            </a:pPr>
            <a:r>
              <a:rPr sz="1600" spc="440" dirty="0">
                <a:latin typeface="Cambria Math"/>
                <a:cs typeface="Cambria Math"/>
              </a:rPr>
              <a:t>q➁</a:t>
            </a:r>
            <a:r>
              <a:rPr sz="1400" spc="440" dirty="0">
                <a:latin typeface="Cambria Math"/>
                <a:cs typeface="Cambria Math"/>
              </a:rPr>
              <a:t>/ </a:t>
            </a:r>
            <a:r>
              <a:rPr sz="1400" spc="-5" dirty="0">
                <a:latin typeface="Cambria Math"/>
                <a:cs typeface="Cambria Math"/>
              </a:rPr>
              <a:t>If  𝑓</a:t>
            </a:r>
            <a:r>
              <a:rPr sz="2100" spc="-82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spc="-7" baseline="3968" dirty="0">
                <a:latin typeface="Cambria Math"/>
                <a:cs typeface="Cambria Math"/>
              </a:rPr>
              <a:t>  </a:t>
            </a:r>
            <a:r>
              <a:rPr sz="2100" spc="254" baseline="396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	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R="5715" algn="r">
              <a:lnSpc>
                <a:spcPct val="100000"/>
              </a:lnSpc>
              <a:spcBef>
                <a:spcPts val="155"/>
              </a:spcBef>
            </a:pPr>
            <a:r>
              <a:rPr sz="1400" spc="-5" dirty="0">
                <a:latin typeface="Cambria Math"/>
                <a:cs typeface="Cambria Math"/>
              </a:rPr>
              <a:t>7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94813" y="2230042"/>
            <a:ext cx="892175" cy="74231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439420" algn="l"/>
              </a:tabLst>
            </a:pP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1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439420" algn="l"/>
              </a:tabLst>
            </a:pP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439420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1  </a:t>
            </a:r>
            <a:r>
              <a:rPr sz="2100" spc="-15" baseline="1984" dirty="0">
                <a:latin typeface="Cambria Math"/>
                <a:cs typeface="Cambria Math"/>
              </a:rPr>
              <a:t>&lt;</a:t>
            </a:r>
            <a:r>
              <a:rPr sz="2100" spc="-179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43580" y="3258692"/>
            <a:ext cx="14395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4265" algn="l"/>
              </a:tabLst>
            </a:pPr>
            <a:r>
              <a:rPr sz="1000" spc="9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80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r>
              <a:rPr sz="1200" baseline="20833" dirty="0">
                <a:latin typeface="Cambria Math"/>
                <a:cs typeface="Cambria Math"/>
              </a:rPr>
              <a:t>	</a:t>
            </a: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80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981326" y="3100196"/>
            <a:ext cx="36302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12445" algn="l"/>
              </a:tabLst>
            </a:pPr>
            <a:r>
              <a:rPr sz="1400" spc="-10" dirty="0">
                <a:latin typeface="Cambria Math"/>
                <a:cs typeface="Cambria Math"/>
              </a:rPr>
              <a:t>Find	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419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(c) 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37278" y="3204396"/>
            <a:ext cx="2007870" cy="52070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23215">
              <a:lnSpc>
                <a:spcPct val="100000"/>
              </a:lnSpc>
              <a:spcBef>
                <a:spcPts val="535"/>
              </a:spcBef>
            </a:pPr>
            <a:r>
              <a:rPr sz="1000" spc="30" dirty="0">
                <a:latin typeface="Cambria Math"/>
                <a:cs typeface="Cambria Math"/>
              </a:rPr>
              <a:t>𝑥→1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400" spc="-5" dirty="0">
                <a:latin typeface="Cambria Math"/>
                <a:cs typeface="Cambria Math"/>
              </a:rPr>
              <a:t>Answer: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 (c)</a:t>
            </a:r>
            <a:r>
              <a:rPr sz="1400" spc="-1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143632" y="3841369"/>
            <a:ext cx="494030" cy="0"/>
          </a:xfrm>
          <a:custGeom>
            <a:avLst/>
            <a:gdLst/>
            <a:ahLst/>
            <a:cxnLst/>
            <a:rect l="l" t="t" r="r" b="b"/>
            <a:pathLst>
              <a:path w="494030">
                <a:moveTo>
                  <a:pt x="0" y="0"/>
                </a:moveTo>
                <a:lnTo>
                  <a:pt x="4937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588060" y="3796740"/>
            <a:ext cx="2063114" cy="54356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R="8255" algn="r">
              <a:lnSpc>
                <a:spcPct val="100000"/>
              </a:lnSpc>
              <a:spcBef>
                <a:spcPts val="415"/>
              </a:spcBef>
            </a:pPr>
            <a:r>
              <a:rPr sz="1600" spc="700" dirty="0">
                <a:latin typeface="Cambria Math"/>
                <a:cs typeface="Cambria Math"/>
              </a:rPr>
              <a:t> </a:t>
            </a:r>
            <a:r>
              <a:rPr sz="1400" spc="700" dirty="0">
                <a:latin typeface="Cambria Math"/>
                <a:cs typeface="Cambria Math"/>
              </a:rPr>
              <a:t>𝑥</a:t>
            </a:r>
            <a:r>
              <a:rPr sz="1500" spc="1050" baseline="27777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ct val="100000"/>
              </a:lnSpc>
              <a:spcBef>
                <a:spcPts val="160"/>
              </a:spcBef>
            </a:pPr>
            <a:r>
              <a:rPr sz="1600" spc="440" dirty="0">
                <a:latin typeface="Cambria Math"/>
                <a:cs typeface="Cambria Math"/>
              </a:rPr>
              <a:t>q➂</a:t>
            </a:r>
            <a:r>
              <a:rPr sz="1400" spc="440" dirty="0">
                <a:latin typeface="Cambria Math"/>
                <a:cs typeface="Cambria Math"/>
              </a:rPr>
              <a:t>/ </a:t>
            </a:r>
            <a:r>
              <a:rPr sz="1400" spc="-5" dirty="0">
                <a:latin typeface="Cambria Math"/>
                <a:cs typeface="Cambria Math"/>
              </a:rPr>
              <a:t>If  𝑓</a:t>
            </a:r>
            <a:r>
              <a:rPr sz="2100" spc="-7" baseline="3968" dirty="0">
                <a:latin typeface="Cambria Math"/>
                <a:cs typeface="Cambria Math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spc="-7" baseline="3968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=     </a:t>
            </a:r>
            <a:r>
              <a:rPr sz="2100" spc="-15" baseline="-3968" dirty="0">
                <a:latin typeface="Cambria Math"/>
                <a:cs typeface="Cambria Math"/>
              </a:rPr>
              <a:t>   </a:t>
            </a:r>
            <a:r>
              <a:rPr sz="2100" spc="-7" baseline="-11904" dirty="0">
                <a:latin typeface="Cambria Math"/>
                <a:cs typeface="Cambria Math"/>
              </a:rPr>
              <a:t>9 </a:t>
            </a:r>
            <a:r>
              <a:rPr sz="2100" spc="-15" baseline="-11904" dirty="0">
                <a:latin typeface="Cambria Math"/>
                <a:cs typeface="Cambria Math"/>
              </a:rPr>
              <a:t>−</a:t>
            </a:r>
            <a:r>
              <a:rPr sz="2100" spc="52" baseline="-11904" dirty="0">
                <a:latin typeface="Cambria Math"/>
                <a:cs typeface="Cambria Math"/>
              </a:rPr>
              <a:t> </a:t>
            </a:r>
            <a:r>
              <a:rPr sz="2100" spc="-644" baseline="-11904" dirty="0">
                <a:latin typeface="Cambria Math"/>
                <a:cs typeface="Cambria Math"/>
              </a:rPr>
              <a:t>𝑥</a:t>
            </a:r>
            <a:r>
              <a:rPr sz="1500" spc="-644" baseline="16666" dirty="0">
                <a:latin typeface="Cambria Math"/>
                <a:cs typeface="Cambria Math"/>
              </a:rPr>
              <a:t>2</a:t>
            </a:r>
            <a:endParaRPr sz="1500" baseline="16666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152776" y="4109973"/>
            <a:ext cx="494030" cy="0"/>
          </a:xfrm>
          <a:custGeom>
            <a:avLst/>
            <a:gdLst/>
            <a:ahLst/>
            <a:cxnLst/>
            <a:rect l="l" t="t" r="r" b="b"/>
            <a:pathLst>
              <a:path w="494030">
                <a:moveTo>
                  <a:pt x="0" y="0"/>
                </a:moveTo>
                <a:lnTo>
                  <a:pt x="4937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1996820" y="4414265"/>
            <a:ext cx="650875" cy="27051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600" spc="700" dirty="0">
                <a:latin typeface="Cambria Math"/>
                <a:cs typeface="Cambria Math"/>
              </a:rPr>
              <a:t> </a:t>
            </a:r>
            <a:r>
              <a:rPr sz="1400" spc="700" dirty="0">
                <a:latin typeface="Cambria Math"/>
                <a:cs typeface="Cambria Math"/>
              </a:rPr>
              <a:t>𝑥</a:t>
            </a:r>
            <a:r>
              <a:rPr sz="1500" spc="1050" baseline="27777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143632" y="4445253"/>
            <a:ext cx="494030" cy="0"/>
          </a:xfrm>
          <a:custGeom>
            <a:avLst/>
            <a:gdLst/>
            <a:ahLst/>
            <a:cxnLst/>
            <a:rect l="l" t="t" r="r" b="b"/>
            <a:pathLst>
              <a:path w="494030">
                <a:moveTo>
                  <a:pt x="0" y="0"/>
                </a:moveTo>
                <a:lnTo>
                  <a:pt x="4937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868929" y="3833927"/>
            <a:ext cx="1364615" cy="74168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609600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-112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−3</a:t>
            </a:r>
            <a:endParaRPr sz="2100" baseline="1984">
              <a:latin typeface="Cambria Math"/>
              <a:cs typeface="Cambria Math"/>
            </a:endParaRPr>
          </a:p>
          <a:p>
            <a:pPr marL="12700" marR="5080">
              <a:lnSpc>
                <a:spcPts val="1900"/>
              </a:lnSpc>
              <a:spcBef>
                <a:spcPts val="75"/>
              </a:spcBef>
              <a:tabLst>
                <a:tab pos="436245" algn="l"/>
                <a:tab pos="67373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baseline="1984" dirty="0">
                <a:latin typeface="Cambria Math"/>
                <a:cs typeface="Cambria Math"/>
              </a:rPr>
              <a:t>−3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3  </a:t>
            </a:r>
            <a:r>
              <a:rPr sz="1400" spc="-5" dirty="0">
                <a:latin typeface="Cambria Math"/>
                <a:cs typeface="Cambria Math"/>
              </a:rPr>
              <a:t>If		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-75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831975" y="4725161"/>
            <a:ext cx="11245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12445" algn="l"/>
              </a:tabLst>
            </a:pPr>
            <a:r>
              <a:rPr sz="1400" spc="-10" dirty="0">
                <a:latin typeface="Cambria Math"/>
                <a:cs typeface="Cambria Math"/>
              </a:rPr>
              <a:t>Find	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38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594229" y="4883658"/>
            <a:ext cx="45465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15" dirty="0">
                <a:latin typeface="Cambria Math"/>
                <a:cs typeface="Cambria Math"/>
              </a:rPr>
              <a:t>3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57905" y="4725161"/>
            <a:ext cx="2703195" cy="337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70"/>
              </a:lnSpc>
              <a:spcBef>
                <a:spcPts val="90"/>
              </a:spcBef>
            </a:pP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(c) 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16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744220">
              <a:lnSpc>
                <a:spcPts val="990"/>
              </a:lnSpc>
              <a:tabLst>
                <a:tab pos="1960245" algn="l"/>
              </a:tabLst>
            </a:pPr>
            <a:r>
              <a:rPr sz="1000" spc="20" dirty="0">
                <a:latin typeface="Cambria Math"/>
                <a:cs typeface="Cambria Math"/>
              </a:rPr>
              <a:t>𝑥→−3</a:t>
            </a:r>
            <a:r>
              <a:rPr sz="1200" spc="30" baseline="20833" dirty="0">
                <a:latin typeface="Cambria Math"/>
                <a:cs typeface="Cambria Math"/>
              </a:rPr>
              <a:t>+	</a:t>
            </a:r>
            <a:r>
              <a:rPr sz="1000" spc="15" dirty="0">
                <a:latin typeface="Cambria Math"/>
                <a:cs typeface="Cambria Math"/>
              </a:rPr>
              <a:t>𝑥→−3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591180" y="5271008"/>
            <a:ext cx="24993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31570" algn="l"/>
                <a:tab pos="2232025" algn="l"/>
              </a:tabLst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spc="5" dirty="0">
                <a:latin typeface="Cambria Math"/>
                <a:cs typeface="Cambria Math"/>
              </a:rPr>
              <a:t>→</a:t>
            </a:r>
            <a:r>
              <a:rPr sz="1000" spc="-10" dirty="0">
                <a:latin typeface="Cambria Math"/>
                <a:cs typeface="Cambria Math"/>
              </a:rPr>
              <a:t> </a:t>
            </a:r>
            <a:r>
              <a:rPr sz="1000" spc="15" dirty="0">
                <a:latin typeface="Cambria Math"/>
                <a:cs typeface="Cambria Math"/>
              </a:rPr>
              <a:t>3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r>
              <a:rPr sz="1200" baseline="20833" dirty="0">
                <a:latin typeface="Cambria Math"/>
                <a:cs typeface="Cambria Math"/>
              </a:rPr>
              <a:t>	</a:t>
            </a: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15" dirty="0">
                <a:latin typeface="Cambria Math"/>
                <a:cs typeface="Cambria Math"/>
              </a:rPr>
              <a:t>3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r>
              <a:rPr sz="1200" baseline="20833" dirty="0">
                <a:latin typeface="Cambria Math"/>
                <a:cs typeface="Cambria Math"/>
              </a:rPr>
              <a:t>	</a:t>
            </a: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316860" y="5112511"/>
            <a:ext cx="31572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d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(f) 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56026" y="5499607"/>
            <a:ext cx="330072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Answer: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b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c</a:t>
            </a:r>
            <a:r>
              <a:rPr sz="2100" spc="7" baseline="1984" dirty="0">
                <a:latin typeface="Cambria Math"/>
                <a:cs typeface="Cambria Math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d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e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8060" y="6100317"/>
            <a:ext cx="13823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445" dirty="0">
                <a:latin typeface="Cambria Math"/>
                <a:cs typeface="Cambria Math"/>
              </a:rPr>
              <a:t>𝑞➃</a:t>
            </a:r>
            <a:r>
              <a:rPr sz="1400" spc="445" dirty="0">
                <a:latin typeface="Cambria Math"/>
                <a:cs typeface="Cambria Math"/>
              </a:rPr>
              <a:t>/ </a:t>
            </a:r>
            <a:r>
              <a:rPr sz="1400" spc="-5" dirty="0">
                <a:latin typeface="Cambria Math"/>
                <a:cs typeface="Cambria Math"/>
              </a:rPr>
              <a:t>If 𝑓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600" spc="27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941702" y="5972047"/>
            <a:ext cx="5416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3𝑥 +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941702" y="6280149"/>
            <a:ext cx="5410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5𝑥 +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𝑘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725292" y="5891326"/>
            <a:ext cx="812800" cy="62992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6004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 </a:t>
            </a:r>
            <a:r>
              <a:rPr sz="2100" spc="-15" baseline="1984" dirty="0">
                <a:latin typeface="Cambria Math"/>
                <a:cs typeface="Cambria Math"/>
              </a:rPr>
              <a:t>&lt;</a:t>
            </a:r>
            <a:r>
              <a:rPr sz="2100" spc="-165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4</a:t>
            </a:r>
            <a:endParaRPr sz="2100" baseline="1984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36004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 </a:t>
            </a:r>
            <a:r>
              <a:rPr sz="2100" spc="-15" baseline="1984" dirty="0">
                <a:latin typeface="Cambria Math"/>
                <a:cs typeface="Cambria Math"/>
              </a:rPr>
              <a:t>≥</a:t>
            </a:r>
            <a:r>
              <a:rPr sz="2100" spc="-165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4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322957" y="6694677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255877" y="6536181"/>
            <a:ext cx="21590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Find </a:t>
            </a:r>
            <a:r>
              <a:rPr sz="1400" spc="-5" dirty="0">
                <a:latin typeface="Cambria Math"/>
                <a:cs typeface="Cambria Math"/>
              </a:rPr>
              <a:t>𝑘 so that 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x</a:t>
            </a:r>
            <a:r>
              <a:rPr sz="2100" spc="89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exists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195442" y="6536181"/>
            <a:ext cx="12579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Answer: </a:t>
            </a:r>
            <a:r>
              <a:rPr sz="1400" spc="-5" dirty="0">
                <a:latin typeface="Cambria Math"/>
                <a:cs typeface="Cambria Math"/>
              </a:rPr>
              <a:t>𝑘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5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27684" y="6999477"/>
            <a:ext cx="18522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445" dirty="0">
                <a:latin typeface="Cambria Math"/>
                <a:cs typeface="Cambria Math"/>
              </a:rPr>
              <a:t>𝑞➄</a:t>
            </a:r>
            <a:r>
              <a:rPr sz="1400" spc="445" dirty="0">
                <a:latin typeface="Cambria Math"/>
                <a:cs typeface="Cambria Math"/>
              </a:rPr>
              <a:t>/ </a:t>
            </a:r>
            <a:r>
              <a:rPr sz="1400" spc="-5" dirty="0">
                <a:latin typeface="Cambria Math"/>
                <a:cs typeface="Cambria Math"/>
              </a:rPr>
              <a:t>If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2100" baseline="39682" dirty="0">
                <a:latin typeface="Cambria Math"/>
                <a:cs typeface="Cambria Math"/>
              </a:rPr>
              <a:t>𝑘𝑥 </a:t>
            </a:r>
            <a:r>
              <a:rPr sz="2100" spc="-15" baseline="39682" dirty="0">
                <a:latin typeface="Cambria Math"/>
                <a:cs typeface="Cambria Math"/>
              </a:rPr>
              <a:t>− </a:t>
            </a:r>
            <a:r>
              <a:rPr sz="2100" spc="-1170" baseline="39682" dirty="0">
                <a:latin typeface="Cambria Math"/>
                <a:cs typeface="Cambria Math"/>
              </a:rPr>
              <a:t>3</a:t>
            </a:r>
            <a:endParaRPr sz="2100" baseline="39682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950847" y="7170546"/>
            <a:ext cx="5194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𝑘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719197" y="6848526"/>
            <a:ext cx="937894" cy="56261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  <a:tabLst>
                <a:tab pos="36004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−1</a:t>
            </a:r>
            <a:endParaRPr sz="2100" baseline="1984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360045" algn="l"/>
              </a:tabLst>
            </a:pP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12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322957" y="7609458"/>
            <a:ext cx="3676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55877" y="7450963"/>
            <a:ext cx="22536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Find </a:t>
            </a:r>
            <a:r>
              <a:rPr sz="1400" spc="-5" dirty="0">
                <a:latin typeface="Cambria Math"/>
                <a:cs typeface="Cambria Math"/>
              </a:rPr>
              <a:t>𝑘 so that 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3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exists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210683" y="7450963"/>
            <a:ext cx="12788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Answer: </a:t>
            </a:r>
            <a:r>
              <a:rPr sz="1400" spc="-5" dirty="0">
                <a:latin typeface="Cambria Math"/>
                <a:cs typeface="Cambria Math"/>
              </a:rPr>
              <a:t>a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88060" y="7908380"/>
            <a:ext cx="1898014" cy="83820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R="184150" algn="r">
              <a:lnSpc>
                <a:spcPct val="100000"/>
              </a:lnSpc>
              <a:spcBef>
                <a:spcPts val="475"/>
              </a:spcBef>
            </a:pPr>
            <a:r>
              <a:rPr sz="2100" spc="-15" baseline="-23809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R="7620" algn="r">
              <a:lnSpc>
                <a:spcPct val="100000"/>
              </a:lnSpc>
              <a:spcBef>
                <a:spcPts val="445"/>
              </a:spcBef>
            </a:pPr>
            <a:r>
              <a:rPr sz="1600" spc="445" dirty="0">
                <a:latin typeface="Cambria Math"/>
                <a:cs typeface="Cambria Math"/>
              </a:rPr>
              <a:t>𝑞➅</a:t>
            </a:r>
            <a:r>
              <a:rPr sz="1400" spc="445" dirty="0">
                <a:latin typeface="Cambria Math"/>
                <a:cs typeface="Cambria Math"/>
              </a:rPr>
              <a:t>/ </a:t>
            </a:r>
            <a:r>
              <a:rPr sz="1400" spc="-5" dirty="0">
                <a:latin typeface="Cambria Math"/>
                <a:cs typeface="Cambria Math"/>
              </a:rPr>
              <a:t>If 𝑓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90" dirty="0">
                <a:latin typeface="Cambria Math"/>
                <a:cs typeface="Cambria Math"/>
              </a:rPr>
              <a:t> </a:t>
            </a:r>
            <a:r>
              <a:rPr sz="2100" spc="-7" baseline="-5952" dirty="0">
                <a:latin typeface="Cambria Math"/>
                <a:cs typeface="Cambria Math"/>
              </a:rPr>
              <a:t>𝑎𝑥</a:t>
            </a:r>
            <a:r>
              <a:rPr sz="2100" spc="89" baseline="-5952" dirty="0">
                <a:latin typeface="Cambria Math"/>
                <a:cs typeface="Cambria Math"/>
              </a:rPr>
              <a:t> </a:t>
            </a:r>
            <a:r>
              <a:rPr sz="2100" spc="-15" baseline="-5952" dirty="0">
                <a:latin typeface="Cambria Math"/>
                <a:cs typeface="Cambria Math"/>
              </a:rPr>
              <a:t>+ </a:t>
            </a:r>
            <a:r>
              <a:rPr sz="2100" spc="-622" baseline="-5952" dirty="0">
                <a:latin typeface="Cambria Math"/>
                <a:cs typeface="Cambria Math"/>
              </a:rPr>
              <a:t> </a:t>
            </a:r>
            <a:r>
              <a:rPr sz="2100" spc="-1380" baseline="-5952" dirty="0">
                <a:latin typeface="Cambria Math"/>
                <a:cs typeface="Cambria Math"/>
              </a:rPr>
              <a:t>�</a:t>
            </a:r>
            <a:r>
              <a:rPr sz="2100" spc="-15" baseline="-5952" dirty="0">
                <a:latin typeface="Cambria Math"/>
                <a:cs typeface="Cambria Math"/>
              </a:rPr>
              <a:t>�</a:t>
            </a:r>
            <a:endParaRPr sz="2100" baseline="-5952">
              <a:latin typeface="Cambria Math"/>
              <a:cs typeface="Cambria Math"/>
            </a:endParaRPr>
          </a:p>
          <a:p>
            <a:pPr marR="5080" algn="r">
              <a:lnSpc>
                <a:spcPct val="100000"/>
              </a:lnSpc>
              <a:spcBef>
                <a:spcPts val="300"/>
              </a:spcBef>
            </a:pPr>
            <a:r>
              <a:rPr sz="1400" spc="-10" dirty="0">
                <a:latin typeface="Cambria Math"/>
                <a:cs typeface="Cambria Math"/>
              </a:rPr>
              <a:t>2𝑥 −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694813" y="7989239"/>
            <a:ext cx="1367790" cy="74231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61023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-75" baseline="1984" dirty="0">
                <a:latin typeface="Cambria Math"/>
                <a:cs typeface="Cambria Math"/>
              </a:rPr>
              <a:t> </a:t>
            </a:r>
            <a:r>
              <a:rPr sz="2100" spc="-22" baseline="1984" dirty="0">
                <a:latin typeface="Cambria Math"/>
                <a:cs typeface="Cambria Math"/>
              </a:rPr>
              <a:t>−2</a:t>
            </a:r>
            <a:endParaRPr sz="2100" baseline="1984">
              <a:latin typeface="Cambria Math"/>
              <a:cs typeface="Cambria Math"/>
            </a:endParaRPr>
          </a:p>
          <a:p>
            <a:pPr marL="12700" marR="5080">
              <a:lnSpc>
                <a:spcPts val="1900"/>
              </a:lnSpc>
              <a:spcBef>
                <a:spcPts val="75"/>
              </a:spcBef>
              <a:tabLst>
                <a:tab pos="436245" algn="l"/>
                <a:tab pos="676910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baseline="1984" dirty="0">
                <a:latin typeface="Cambria Math"/>
                <a:cs typeface="Cambria Math"/>
              </a:rPr>
              <a:t>−2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2  </a:t>
            </a:r>
            <a:r>
              <a:rPr sz="1400" spc="-5" dirty="0">
                <a:latin typeface="Cambria Math"/>
                <a:cs typeface="Cambria Math"/>
              </a:rPr>
              <a:t>If		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-8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825879" y="8874632"/>
            <a:ext cx="3939540" cy="337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7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Find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𝑎𝑛𝑑 </a:t>
            </a:r>
            <a:r>
              <a:rPr sz="1400" spc="-5" dirty="0">
                <a:latin typeface="Cambria Math"/>
                <a:cs typeface="Cambria Math"/>
              </a:rPr>
              <a:t>𝑏 so that 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and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are</a:t>
            </a:r>
            <a:r>
              <a:rPr sz="1400" spc="-1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</a:t>
            </a:r>
            <a:endParaRPr sz="1400">
              <a:latin typeface="Cambria Math"/>
              <a:cs typeface="Cambria Math"/>
            </a:endParaRPr>
          </a:p>
          <a:p>
            <a:pPr marL="1570355">
              <a:lnSpc>
                <a:spcPts val="990"/>
              </a:lnSpc>
              <a:tabLst>
                <a:tab pos="2653030" algn="l"/>
              </a:tabLst>
            </a:pPr>
            <a:r>
              <a:rPr sz="1000" spc="15" dirty="0">
                <a:latin typeface="Cambria Math"/>
                <a:cs typeface="Cambria Math"/>
              </a:rPr>
              <a:t>x→−2	</a:t>
            </a:r>
            <a:r>
              <a:rPr sz="1000" spc="20" dirty="0">
                <a:latin typeface="Cambria Math"/>
                <a:cs typeface="Cambria Math"/>
              </a:rPr>
              <a:t>x→2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000369" y="940805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013069" y="968319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4811014" y="9545522"/>
            <a:ext cx="18338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Answer: a </a:t>
            </a:r>
            <a:r>
              <a:rPr sz="1400" spc="-10" dirty="0">
                <a:latin typeface="Cambria Math"/>
                <a:cs typeface="Cambria Math"/>
              </a:rPr>
              <a:t>= − </a:t>
            </a:r>
            <a:r>
              <a:rPr sz="2100" spc="-7" baseline="-37698" dirty="0">
                <a:latin typeface="Cambria Math"/>
                <a:cs typeface="Cambria Math"/>
              </a:rPr>
              <a:t>2 </a:t>
            </a:r>
            <a:r>
              <a:rPr sz="1400" spc="-5" dirty="0">
                <a:latin typeface="Cambria Math"/>
                <a:cs typeface="Cambria Math"/>
              </a:rPr>
              <a:t>, b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40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88060" y="1484502"/>
            <a:ext cx="11112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665" dirty="0">
                <a:latin typeface="Cambria Math"/>
                <a:cs typeface="Cambria Math"/>
              </a:rPr>
              <a:t>𝑞➆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65" dirty="0">
                <a:latin typeface="Cambria Math"/>
                <a:cs typeface="Cambria Math"/>
              </a:rPr>
              <a:t> </a:t>
            </a:r>
            <a:r>
              <a:rPr sz="1400" spc="24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52726" y="1755774"/>
            <a:ext cx="8909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65175" algn="l"/>
              </a:tabLst>
            </a:pP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500" spc="-60" baseline="305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2100" spc="-7" baseline="1984" dirty="0">
                <a:latin typeface="Cambria Math"/>
                <a:cs typeface="Cambria Math"/>
              </a:rPr>
              <a:t>If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88644" y="424637"/>
            <a:ext cx="3105785" cy="1114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2009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5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122045">
              <a:lnSpc>
                <a:spcPct val="100000"/>
              </a:lnSpc>
              <a:tabLst>
                <a:tab pos="1829435" algn="l"/>
                <a:tab pos="2199005" algn="l"/>
              </a:tabLst>
            </a:pPr>
            <a:r>
              <a:rPr sz="2100" spc="-7" baseline="3968" dirty="0">
                <a:latin typeface="Cambria Math"/>
                <a:cs typeface="Cambria Math"/>
              </a:rPr>
              <a:t>𝑥</a:t>
            </a:r>
            <a:r>
              <a:rPr sz="2100" spc="44" baseline="3968" dirty="0">
                <a:latin typeface="Cambria Math"/>
                <a:cs typeface="Cambria Math"/>
              </a:rPr>
              <a:t>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30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4	</a:t>
            </a: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baseline="1984" dirty="0">
                <a:latin typeface="Cambria Math"/>
                <a:cs typeface="Cambria Math"/>
              </a:rPr>
              <a:t>−1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66464" y="1511934"/>
            <a:ext cx="2628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"/>
                <a:cs typeface="Cambria"/>
              </a:rPr>
              <a:t>is the function </a:t>
            </a:r>
            <a:r>
              <a:rPr sz="1400" spc="-10" dirty="0">
                <a:latin typeface="Cambria"/>
                <a:cs typeface="Cambria"/>
              </a:rPr>
              <a:t>continuous at </a:t>
            </a:r>
            <a:r>
              <a:rPr sz="1400" spc="10" dirty="0">
                <a:latin typeface="Cambria Math"/>
                <a:cs typeface="Cambria Math"/>
              </a:rPr>
              <a:t>𝑥</a:t>
            </a:r>
            <a:r>
              <a:rPr sz="1400" spc="10" dirty="0">
                <a:latin typeface="Cambria"/>
                <a:cs typeface="Cambria"/>
              </a:rPr>
              <a:t>=2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?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63417" y="1702740"/>
            <a:ext cx="386397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  <a:p>
            <a:pPr marL="64389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"/>
                <a:cs typeface="Cambria"/>
              </a:rPr>
              <a:t>Answer: The function is continuous </a:t>
            </a:r>
            <a:r>
              <a:rPr sz="1400" spc="-10" dirty="0">
                <a:latin typeface="Cambria"/>
                <a:cs typeface="Cambria"/>
              </a:rPr>
              <a:t>at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𝑥</a:t>
            </a:r>
            <a:r>
              <a:rPr sz="1400" spc="5" dirty="0">
                <a:latin typeface="Cambria"/>
                <a:cs typeface="Cambria"/>
              </a:rPr>
              <a:t>=2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88060" y="2764916"/>
            <a:ext cx="12325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665" dirty="0">
                <a:latin typeface="Cambria Math"/>
                <a:cs typeface="Cambria Math"/>
              </a:rPr>
              <a:t>𝑞➇ </a:t>
            </a:r>
            <a:r>
              <a:rPr sz="1400" spc="-15" dirty="0">
                <a:latin typeface="Cambria Math"/>
                <a:cs typeface="Cambria Math"/>
              </a:rPr>
              <a:t>/𝑓</a:t>
            </a:r>
            <a:r>
              <a:rPr sz="2100" spc="-22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spc="142" baseline="396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600" spc="600" dirty="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74647" y="2511679"/>
            <a:ext cx="6172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3333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887347" y="2798698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923414" y="2714929"/>
            <a:ext cx="520065" cy="62928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5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27777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25292" y="2490343"/>
            <a:ext cx="1377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If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12770" y="2484246"/>
            <a:ext cx="4648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≠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46423" y="2789300"/>
            <a:ext cx="27711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is </a:t>
            </a:r>
            <a:r>
              <a:rPr sz="1400" spc="-5" dirty="0">
                <a:latin typeface="Cambria Math"/>
                <a:cs typeface="Cambria Math"/>
              </a:rPr>
              <a:t>the function </a:t>
            </a:r>
            <a:r>
              <a:rPr sz="1400" spc="-10" dirty="0">
                <a:latin typeface="Cambria Math"/>
                <a:cs typeface="Cambria Math"/>
              </a:rPr>
              <a:t>continuous 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3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?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25292" y="3050209"/>
            <a:ext cx="4099560" cy="54356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  <a:tabLst>
                <a:tab pos="421005" algn="l"/>
              </a:tabLst>
            </a:pP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659130">
              <a:lnSpc>
                <a:spcPct val="100000"/>
              </a:lnSpc>
              <a:spcBef>
                <a:spcPts val="360"/>
              </a:spcBef>
            </a:pPr>
            <a:r>
              <a:rPr sz="1400" spc="-5" dirty="0">
                <a:latin typeface="Cambria"/>
                <a:cs typeface="Cambria"/>
              </a:rPr>
              <a:t>Answer: The function is discontinuous </a:t>
            </a:r>
            <a:r>
              <a:rPr sz="1400" spc="-10" dirty="0">
                <a:latin typeface="Cambria"/>
                <a:cs typeface="Cambria"/>
              </a:rPr>
              <a:t>at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𝑥</a:t>
            </a:r>
            <a:r>
              <a:rPr sz="1400" spc="5" dirty="0">
                <a:latin typeface="Cambria"/>
                <a:cs typeface="Cambria"/>
              </a:rPr>
              <a:t>=3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8060" y="4085081"/>
            <a:ext cx="1090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445" dirty="0">
                <a:latin typeface="Cambria Math"/>
                <a:cs typeface="Cambria Math"/>
              </a:rPr>
              <a:t>𝑞➈</a:t>
            </a:r>
            <a:r>
              <a:rPr sz="1800" spc="445" dirty="0">
                <a:latin typeface="Cambria Math"/>
                <a:cs typeface="Cambria Math"/>
              </a:rPr>
              <a:t>/ </a:t>
            </a:r>
            <a:r>
              <a:rPr sz="1400" dirty="0">
                <a:latin typeface="Cambria Math"/>
                <a:cs typeface="Cambria Math"/>
              </a:rPr>
              <a:t>𝑓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2100" spc="427" baseline="1984" dirty="0">
                <a:latin typeface="Cambria Math"/>
                <a:cs typeface="Cambria Math"/>
              </a:rPr>
              <a:t> </a:t>
            </a:r>
            <a:r>
              <a:rPr sz="1400" spc="-95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887347" y="3945000"/>
            <a:ext cx="174625" cy="0"/>
          </a:xfrm>
          <a:custGeom>
            <a:avLst/>
            <a:gdLst/>
            <a:ahLst/>
            <a:cxnLst/>
            <a:rect l="l" t="t" r="r" b="b"/>
            <a:pathLst>
              <a:path w="174625">
                <a:moveTo>
                  <a:pt x="0" y="0"/>
                </a:moveTo>
                <a:lnTo>
                  <a:pt x="1740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171064" y="4652517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710054" y="3561893"/>
            <a:ext cx="5118100" cy="150495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245"/>
              </a:spcBef>
            </a:pPr>
            <a:r>
              <a:rPr sz="2100" baseline="-23809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L="219710">
              <a:lnSpc>
                <a:spcPct val="100000"/>
              </a:lnSpc>
              <a:spcBef>
                <a:spcPts val="150"/>
              </a:spcBef>
              <a:tabLst>
                <a:tab pos="978535" algn="l"/>
                <a:tab pos="1277620" algn="l"/>
              </a:tabLst>
            </a:pPr>
            <a:r>
              <a:rPr sz="2100" spc="-7" baseline="-43650" dirty="0">
                <a:latin typeface="Cambria Math"/>
                <a:cs typeface="Cambria Math"/>
              </a:rPr>
              <a:t>a </a:t>
            </a:r>
            <a:r>
              <a:rPr sz="2100" spc="150" baseline="-436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a	if	0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x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2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a</a:t>
            </a:r>
            <a:endParaRPr sz="1400">
              <a:latin typeface="Cambria Math"/>
              <a:cs typeface="Cambria Math"/>
            </a:endParaRPr>
          </a:p>
          <a:p>
            <a:pPr marL="460375" marR="262890" indent="-40005">
              <a:lnSpc>
                <a:spcPct val="70000"/>
              </a:lnSpc>
              <a:spcBef>
                <a:spcPts val="1390"/>
              </a:spcBef>
              <a:tabLst>
                <a:tab pos="991235" algn="l"/>
                <a:tab pos="1485265" algn="l"/>
                <a:tab pos="2110105" algn="l"/>
              </a:tabLst>
            </a:pPr>
            <a:r>
              <a:rPr sz="1400" spc="-5" dirty="0">
                <a:latin typeface="Cambria Math"/>
                <a:cs typeface="Cambria Math"/>
              </a:rPr>
              <a:t>0	if	x</a:t>
            </a:r>
            <a:r>
              <a:rPr sz="1400" spc="1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a	</a:t>
            </a:r>
            <a:r>
              <a:rPr sz="1400" spc="-10" dirty="0">
                <a:latin typeface="Cambria Math"/>
                <a:cs typeface="Cambria Math"/>
              </a:rPr>
              <a:t>is </a:t>
            </a:r>
            <a:r>
              <a:rPr sz="1400" spc="-5" dirty="0">
                <a:latin typeface="Cambria Math"/>
                <a:cs typeface="Cambria Math"/>
              </a:rPr>
              <a:t>the function </a:t>
            </a:r>
            <a:r>
              <a:rPr sz="1400" spc="-10" dirty="0">
                <a:latin typeface="Cambria Math"/>
                <a:cs typeface="Cambria Math"/>
              </a:rPr>
              <a:t>continuous 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a ? </a:t>
            </a:r>
            <a:r>
              <a:rPr sz="2100" spc="-7" baseline="-23809" dirty="0">
                <a:latin typeface="Cambria Math"/>
                <a:cs typeface="Cambria Math"/>
              </a:rPr>
              <a:t> a</a:t>
            </a:r>
            <a:r>
              <a:rPr sz="1000" spc="-5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  <a:tabLst>
                <a:tab pos="978535" algn="l"/>
                <a:tab pos="1512570" algn="l"/>
              </a:tabLst>
            </a:pPr>
            <a:r>
              <a:rPr sz="2400" spc="1117" baseline="-26041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a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2100" spc="-7" baseline="-43650" dirty="0">
                <a:latin typeface="Cambria Math"/>
                <a:cs typeface="Cambria Math"/>
              </a:rPr>
              <a:t>𝑥	</a:t>
            </a: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  <a:p>
            <a:pPr marL="1909445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Cambria"/>
                <a:cs typeface="Cambria"/>
              </a:rPr>
              <a:t>Answer: The function is continuous </a:t>
            </a:r>
            <a:r>
              <a:rPr sz="1400" spc="-10" dirty="0">
                <a:latin typeface="Cambria"/>
                <a:cs typeface="Cambria"/>
              </a:rPr>
              <a:t>at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𝑥</a:t>
            </a:r>
            <a:r>
              <a:rPr sz="1400" spc="5" dirty="0">
                <a:latin typeface="Cambria"/>
                <a:cs typeface="Cambria"/>
              </a:rPr>
              <a:t>=a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88060" y="5124703"/>
            <a:ext cx="26638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450" dirty="0">
                <a:latin typeface="Cambria Math"/>
                <a:cs typeface="Cambria Math"/>
              </a:rPr>
              <a:t>𝑞➉/</a:t>
            </a:r>
            <a:r>
              <a:rPr sz="1600" spc="-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"/>
                <a:cs typeface="Cambria"/>
              </a:rPr>
              <a:t>Find </a:t>
            </a:r>
            <a:r>
              <a:rPr sz="1400" spc="-5" dirty="0">
                <a:latin typeface="Cambria"/>
                <a:cs typeface="Cambria"/>
              </a:rPr>
              <a:t>c such that the </a:t>
            </a:r>
            <a:r>
              <a:rPr sz="1400" spc="-120" dirty="0">
                <a:latin typeface="Cambria"/>
                <a:cs typeface="Cambria"/>
              </a:rPr>
              <a:t>function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610355" y="5506211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2481452" y="5440476"/>
            <a:ext cx="1235710" cy="5130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701675">
              <a:lnSpc>
                <a:spcPct val="100000"/>
              </a:lnSpc>
              <a:spcBef>
                <a:spcPts val="340"/>
              </a:spcBef>
            </a:pPr>
            <a:r>
              <a:rPr sz="2100" spc="-7" baseline="3968" dirty="0">
                <a:latin typeface="Cambria Math"/>
                <a:cs typeface="Cambria Math"/>
              </a:rPr>
              <a:t>1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1400" spc="24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</a:t>
            </a:r>
            <a:endParaRPr sz="2100" baseline="3968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100" spc="67" baseline="1984" dirty="0">
                <a:latin typeface="Cambria Math"/>
                <a:cs typeface="Cambria Math"/>
              </a:rPr>
              <a:t>𝑓</a:t>
            </a:r>
            <a:r>
              <a:rPr sz="2100" spc="67" baseline="3968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67" baseline="3968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183382" y="5734811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>
                <a:moveTo>
                  <a:pt x="0" y="0"/>
                </a:moveTo>
                <a:lnTo>
                  <a:pt x="527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042664" y="5597143"/>
            <a:ext cx="1068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11150" algn="l"/>
              </a:tabLst>
            </a:pPr>
            <a:r>
              <a:rPr sz="1400" spc="-5" dirty="0">
                <a:latin typeface="Cambria Math"/>
                <a:cs typeface="Cambria Math"/>
              </a:rPr>
              <a:t>if	0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x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2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414521" y="6014719"/>
            <a:ext cx="1035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c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042664" y="6014719"/>
            <a:ext cx="127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if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576317" y="6014719"/>
            <a:ext cx="4527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88060" y="6371589"/>
            <a:ext cx="24180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is continuous </a:t>
            </a:r>
            <a:r>
              <a:rPr sz="1400" spc="-5" dirty="0">
                <a:latin typeface="Cambria Math"/>
                <a:cs typeface="Cambria Math"/>
              </a:rPr>
              <a:t>for </a:t>
            </a:r>
            <a:r>
              <a:rPr sz="1400" spc="-10" dirty="0">
                <a:latin typeface="Cambria Math"/>
                <a:cs typeface="Cambria Math"/>
              </a:rPr>
              <a:t>all </a:t>
            </a:r>
            <a:r>
              <a:rPr sz="1400" spc="-5" dirty="0">
                <a:latin typeface="Cambria Math"/>
                <a:cs typeface="Cambria Math"/>
              </a:rPr>
              <a:t>𝑥 ∈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0,1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?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481954" y="6371589"/>
            <a:ext cx="12941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𝐴𝑛𝑠𝑤𝑒𝑟: 𝑐 </a:t>
            </a:r>
            <a:r>
              <a:rPr sz="1400" spc="-10" dirty="0">
                <a:latin typeface="Cambria Math"/>
                <a:cs typeface="Cambria Math"/>
              </a:rPr>
              <a:t>= −</a:t>
            </a:r>
            <a:r>
              <a:rPr sz="1400" spc="11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1</a:t>
            </a:r>
            <a:endParaRPr sz="2100" baseline="4365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652641" y="649046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665341" y="6509257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722680" y="6795769"/>
            <a:ext cx="277495" cy="198120"/>
          </a:xfrm>
          <a:prstGeom prst="rect">
            <a:avLst/>
          </a:prstGeom>
          <a:solidFill>
            <a:srgbClr val="000000"/>
          </a:solidFill>
          <a:ln w="12191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530"/>
              </a:lnSpc>
            </a:pPr>
            <a:r>
              <a:rPr sz="1400" spc="-10" dirty="0">
                <a:solidFill>
                  <a:srgbClr val="FFFFFF"/>
                </a:solidFill>
                <a:latin typeface="Cambria Math"/>
                <a:cs typeface="Cambria Math"/>
              </a:rPr>
              <a:t>21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41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588060" y="6675380"/>
            <a:ext cx="3195320" cy="1016635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  <a:tabLst>
                <a:tab pos="421005" algn="l"/>
              </a:tabLst>
            </a:pPr>
            <a:r>
              <a:rPr sz="1600" dirty="0">
                <a:latin typeface="Cambria Math"/>
                <a:cs typeface="Cambria Math"/>
              </a:rPr>
              <a:t>𝑞	/ </a:t>
            </a:r>
            <a:r>
              <a:rPr sz="1400" spc="-10" dirty="0">
                <a:latin typeface="Cambria"/>
                <a:cs typeface="Cambria"/>
              </a:rPr>
              <a:t>Find </a:t>
            </a:r>
            <a:r>
              <a:rPr sz="1400" i="1" spc="-5" dirty="0">
                <a:latin typeface="Cambria"/>
                <a:cs typeface="Cambria"/>
              </a:rPr>
              <a:t>a </a:t>
            </a:r>
            <a:r>
              <a:rPr sz="1400" spc="-5" dirty="0">
                <a:latin typeface="Cambria"/>
                <a:cs typeface="Cambria"/>
              </a:rPr>
              <a:t>and </a:t>
            </a:r>
            <a:r>
              <a:rPr sz="1400" i="1" spc="-5" dirty="0">
                <a:latin typeface="Cambria"/>
                <a:cs typeface="Cambria"/>
              </a:rPr>
              <a:t>b </a:t>
            </a:r>
            <a:r>
              <a:rPr sz="1400" spc="-5" dirty="0">
                <a:latin typeface="Cambria"/>
                <a:cs typeface="Cambria"/>
              </a:rPr>
              <a:t>such that the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function</a:t>
            </a:r>
            <a:endParaRPr sz="1400">
              <a:latin typeface="Cambria"/>
              <a:cs typeface="Cambria"/>
            </a:endParaRPr>
          </a:p>
          <a:p>
            <a:pPr marR="88265" algn="r">
              <a:lnSpc>
                <a:spcPts val="1660"/>
              </a:lnSpc>
              <a:spcBef>
                <a:spcPts val="415"/>
              </a:spcBef>
            </a:pPr>
            <a:r>
              <a:rPr sz="1400" spc="-10" dirty="0">
                <a:latin typeface="Cambria Math"/>
                <a:cs typeface="Cambria Math"/>
              </a:rPr>
              <a:t>2𝑥 +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R="90805" algn="r">
              <a:lnSpc>
                <a:spcPts val="1645"/>
              </a:lnSpc>
            </a:pPr>
            <a:r>
              <a:rPr sz="2100" spc="30" baseline="1984" dirty="0">
                <a:latin typeface="Cambria Math"/>
                <a:cs typeface="Cambria Math"/>
              </a:rPr>
              <a:t>𝑓</a:t>
            </a:r>
            <a:r>
              <a:rPr sz="2100" spc="30" baseline="3968" dirty="0">
                <a:latin typeface="Cambria Math"/>
                <a:cs typeface="Cambria Math"/>
              </a:rPr>
              <a:t> 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67" baseline="3968" dirty="0">
                <a:latin typeface="Cambria Math"/>
                <a:cs typeface="Cambria Math"/>
              </a:rPr>
              <a:t>   </a:t>
            </a:r>
            <a:r>
              <a:rPr sz="2100" spc="-15" baseline="1984" dirty="0">
                <a:latin typeface="Cambria Math"/>
                <a:cs typeface="Cambria Math"/>
              </a:rPr>
              <a:t>=   </a:t>
            </a:r>
            <a:r>
              <a:rPr sz="1400" spc="-5" dirty="0">
                <a:latin typeface="Cambria Math"/>
                <a:cs typeface="Cambria Math"/>
              </a:rPr>
              <a:t>𝑎𝑥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𝑏</a:t>
            </a:r>
            <a:endParaRPr sz="1400">
              <a:latin typeface="Cambria Math"/>
              <a:cs typeface="Cambria Math"/>
            </a:endParaRPr>
          </a:p>
          <a:p>
            <a:pPr marR="94615" algn="r">
              <a:lnSpc>
                <a:spcPts val="1670"/>
              </a:lnSpc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871976" y="7039102"/>
            <a:ext cx="1092835" cy="6559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70"/>
              </a:lnSpc>
              <a:spcBef>
                <a:spcPts val="90"/>
              </a:spcBef>
              <a:tabLst>
                <a:tab pos="48450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3</a:t>
            </a:r>
            <a:endParaRPr sz="2100" baseline="1984">
              <a:latin typeface="Cambria Math"/>
              <a:cs typeface="Cambria Math"/>
            </a:endParaRPr>
          </a:p>
          <a:p>
            <a:pPr marL="12700" marR="5080">
              <a:lnSpc>
                <a:spcPts val="1630"/>
              </a:lnSpc>
              <a:spcBef>
                <a:spcPts val="85"/>
              </a:spcBef>
              <a:tabLst>
                <a:tab pos="316865" algn="l"/>
                <a:tab pos="48450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3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&lt; </a:t>
            </a:r>
            <a:r>
              <a:rPr sz="2100" spc="-7" baseline="1984" dirty="0">
                <a:latin typeface="Cambria Math"/>
                <a:cs typeface="Cambria Math"/>
              </a:rPr>
              <a:t>5  </a:t>
            </a:r>
            <a:r>
              <a:rPr sz="1400" spc="-5" dirty="0">
                <a:latin typeface="Cambria Math"/>
                <a:cs typeface="Cambria Math"/>
              </a:rPr>
              <a:t>If		</a:t>
            </a:r>
            <a:r>
              <a:rPr sz="2100" spc="-7" baseline="1984" dirty="0">
                <a:latin typeface="Cambria Math"/>
                <a:cs typeface="Cambria Math"/>
              </a:rPr>
              <a:t>5 </a:t>
            </a:r>
            <a:r>
              <a:rPr sz="2100" spc="-15" baseline="1984" dirty="0">
                <a:latin typeface="Cambria Math"/>
                <a:cs typeface="Cambria Math"/>
              </a:rPr>
              <a:t>≤</a:t>
            </a:r>
            <a:r>
              <a:rPr sz="2100" spc="187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27684" y="7706994"/>
            <a:ext cx="21672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is continuous every where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?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82997" y="7993506"/>
            <a:ext cx="20504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𝐴𝑛𝑠𝑤𝑒𝑟: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= 10 </a:t>
            </a:r>
            <a:r>
              <a:rPr sz="1400" spc="-5" dirty="0">
                <a:latin typeface="Cambria Math"/>
                <a:cs typeface="Cambria Math"/>
              </a:rPr>
              <a:t>, 𝑏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−23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22680" y="8335391"/>
            <a:ext cx="277495" cy="198755"/>
          </a:xfrm>
          <a:prstGeom prst="rect">
            <a:avLst/>
          </a:prstGeom>
          <a:solidFill>
            <a:srgbClr val="000000"/>
          </a:solidFill>
          <a:ln w="12191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530"/>
              </a:lnSpc>
            </a:pPr>
            <a:r>
              <a:rPr sz="1400" spc="-10" dirty="0">
                <a:solidFill>
                  <a:srgbClr val="FFFFFF"/>
                </a:solidFill>
                <a:latin typeface="Cambria Math"/>
                <a:cs typeface="Cambria Math"/>
              </a:rPr>
              <a:t>22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88060" y="8218776"/>
            <a:ext cx="3175635" cy="100965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60375" algn="l"/>
              </a:tabLst>
            </a:pPr>
            <a:r>
              <a:rPr sz="1600" dirty="0">
                <a:latin typeface="Cambria Math"/>
                <a:cs typeface="Cambria Math"/>
              </a:rPr>
              <a:t>𝑞	</a:t>
            </a:r>
            <a:r>
              <a:rPr sz="1400" spc="-10" dirty="0">
                <a:latin typeface="Cambria"/>
                <a:cs typeface="Cambria"/>
              </a:rPr>
              <a:t>/Find </a:t>
            </a:r>
            <a:r>
              <a:rPr sz="1400" spc="-5" dirty="0">
                <a:latin typeface="Cambria"/>
                <a:cs typeface="Cambria"/>
              </a:rPr>
              <a:t>a and b such that the function</a:t>
            </a:r>
            <a:endParaRPr sz="1400">
              <a:latin typeface="Cambria"/>
              <a:cs typeface="Cambria"/>
            </a:endParaRPr>
          </a:p>
          <a:p>
            <a:pPr marR="117475" algn="r">
              <a:lnSpc>
                <a:spcPts val="1670"/>
              </a:lnSpc>
              <a:spcBef>
                <a:spcPts val="39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R="71120" algn="r">
              <a:lnSpc>
                <a:spcPts val="1645"/>
              </a:lnSpc>
            </a:pPr>
            <a:r>
              <a:rPr sz="2100" spc="30" baseline="1984" dirty="0">
                <a:latin typeface="Cambria Math"/>
                <a:cs typeface="Cambria Math"/>
              </a:rPr>
              <a:t>𝑓</a:t>
            </a:r>
            <a:r>
              <a:rPr sz="2100" spc="30" baseline="5952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67" baseline="5952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𝑎𝑥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𝑏</a:t>
            </a:r>
            <a:endParaRPr sz="1400">
              <a:latin typeface="Cambria Math"/>
              <a:cs typeface="Cambria Math"/>
            </a:endParaRPr>
          </a:p>
          <a:p>
            <a:pPr marR="230504" algn="r">
              <a:lnSpc>
                <a:spcPts val="1655"/>
              </a:lnSpc>
            </a:pPr>
            <a:r>
              <a:rPr sz="1400" spc="-10" dirty="0">
                <a:latin typeface="Cambria Math"/>
                <a:cs typeface="Cambria Math"/>
              </a:rPr>
              <a:t>3𝑥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871976" y="8575928"/>
            <a:ext cx="1092835" cy="655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70"/>
              </a:lnSpc>
              <a:spcBef>
                <a:spcPts val="90"/>
              </a:spcBef>
              <a:tabLst>
                <a:tab pos="484505" algn="l"/>
              </a:tabLst>
            </a:pP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1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ts val="1630"/>
              </a:lnSpc>
              <a:spcBef>
                <a:spcPts val="85"/>
              </a:spcBef>
              <a:tabLst>
                <a:tab pos="316865" algn="l"/>
                <a:tab pos="484505" algn="l"/>
              </a:tabLst>
            </a:pP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≤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≤ </a:t>
            </a:r>
            <a:r>
              <a:rPr sz="2100" spc="-7" baseline="1984" dirty="0">
                <a:latin typeface="Cambria Math"/>
                <a:cs typeface="Cambria Math"/>
              </a:rPr>
              <a:t>2  </a:t>
            </a:r>
            <a:r>
              <a:rPr sz="1400" spc="-5" dirty="0">
                <a:latin typeface="Cambria Math"/>
                <a:cs typeface="Cambria Math"/>
              </a:rPr>
              <a:t>If		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-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27684" y="9240418"/>
            <a:ext cx="21672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is continuous every where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?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878070" y="9527234"/>
            <a:ext cx="1858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𝐴𝑛𝑠𝑤𝑒𝑟: </a:t>
            </a: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4 , 𝑏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−2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88060" y="1307337"/>
            <a:ext cx="1358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Cambria Math"/>
                <a:cs typeface="Cambria Math"/>
              </a:rPr>
              <a:t>𝑞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2680" y="1334769"/>
            <a:ext cx="3822065" cy="238125"/>
          </a:xfrm>
          <a:prstGeom prst="rect">
            <a:avLst/>
          </a:prstGeom>
          <a:solidFill>
            <a:srgbClr val="000000"/>
          </a:solidFill>
          <a:ln w="12191">
            <a:solidFill>
              <a:srgbClr val="FFFFFF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90"/>
              </a:spcBef>
              <a:tabLst>
                <a:tab pos="405130" algn="l"/>
              </a:tabLst>
            </a:pPr>
            <a:r>
              <a:rPr sz="1400" spc="-10" dirty="0">
                <a:solidFill>
                  <a:srgbClr val="FFFFFF"/>
                </a:solidFill>
                <a:latin typeface="Cambria Math"/>
                <a:cs typeface="Cambria Math"/>
              </a:rPr>
              <a:t>23	</a:t>
            </a:r>
            <a:r>
              <a:rPr sz="1400" spc="-10" dirty="0">
                <a:latin typeface="Cambria"/>
                <a:cs typeface="Cambria"/>
              </a:rPr>
              <a:t>find </a:t>
            </a:r>
            <a:r>
              <a:rPr sz="1400" spc="-5" dirty="0">
                <a:latin typeface="Cambria"/>
                <a:cs typeface="Cambria"/>
              </a:rPr>
              <a:t>the discontinuity of the given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functions:-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7684" y="1813686"/>
            <a:ext cx="1117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00760" y="1881250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0760" y="2039746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6856" y="187515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62304" y="187515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566799" y="1612518"/>
            <a:ext cx="7473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22300" algn="l"/>
              </a:tabLst>
            </a:pP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4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If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14196" y="1819782"/>
            <a:ext cx="9372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29310" algn="l"/>
              </a:tabLst>
            </a:pPr>
            <a:r>
              <a:rPr sz="2100" spc="60" baseline="1984" dirty="0">
                <a:latin typeface="Cambria Math"/>
                <a:cs typeface="Cambria Math"/>
              </a:rPr>
              <a:t>𝑓</a:t>
            </a:r>
            <a:r>
              <a:rPr sz="2100" spc="390" baseline="3968" dirty="0">
                <a:latin typeface="Cambria Math"/>
                <a:cs typeface="Cambria Math"/>
              </a:rPr>
              <a:t> </a:t>
            </a:r>
            <a:r>
              <a:rPr sz="2100" spc="60" baseline="1984" dirty="0">
                <a:latin typeface="Cambria Math"/>
                <a:cs typeface="Cambria Math"/>
              </a:rPr>
              <a:t>𝑥</a:t>
            </a:r>
            <a:r>
              <a:rPr sz="2100" spc="397" baseline="3968" dirty="0">
                <a:latin typeface="Cambria Math"/>
                <a:cs typeface="Cambria Math"/>
              </a:rPr>
              <a:t> </a:t>
            </a:r>
            <a:r>
              <a:rPr sz="2100" spc="104" baseline="3968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=</a:t>
            </a:r>
            <a:r>
              <a:rPr sz="2100" spc="135" baseline="1984" dirty="0">
                <a:latin typeface="Cambria Math"/>
                <a:cs typeface="Cambria Math"/>
              </a:rPr>
              <a:t> </a:t>
            </a:r>
            <a:r>
              <a:rPr sz="2100" spc="359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21663" y="1819782"/>
            <a:ext cx="708025" cy="4483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0795" algn="r">
              <a:lnSpc>
                <a:spcPts val="167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If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ts val="1670"/>
              </a:lnSpc>
              <a:tabLst>
                <a:tab pos="569595" algn="l"/>
              </a:tabLst>
            </a:pP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4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If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00760" y="2820034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00760" y="3018408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6856" y="2813887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61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74496" y="2813887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61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27684" y="2485821"/>
            <a:ext cx="1694180" cy="7727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R="127635" algn="r">
              <a:lnSpc>
                <a:spcPct val="100000"/>
              </a:lnSpc>
              <a:spcBef>
                <a:spcPts val="459"/>
              </a:spcBef>
            </a:pPr>
            <a:r>
              <a:rPr sz="2100" spc="97" baseline="-2182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  <a:tabLst>
                <a:tab pos="311150" algn="l"/>
              </a:tabLst>
            </a:pPr>
            <a:r>
              <a:rPr sz="1400" spc="-5" dirty="0">
                <a:latin typeface="Cambria Math"/>
                <a:cs typeface="Cambria Math"/>
              </a:rPr>
              <a:t>b	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 </a:t>
            </a:r>
            <a:r>
              <a:rPr sz="1400" spc="-10" dirty="0">
                <a:latin typeface="Cambria Math"/>
                <a:cs typeface="Cambria Math"/>
              </a:rPr>
              <a:t>=      </a:t>
            </a:r>
            <a:r>
              <a:rPr sz="2100" spc="-22" baseline="-5952" dirty="0">
                <a:latin typeface="Cambria Math"/>
                <a:cs typeface="Cambria Math"/>
              </a:rPr>
              <a:t>−4 </a:t>
            </a:r>
            <a:r>
              <a:rPr sz="2100" spc="-15" baseline="-5952" dirty="0">
                <a:latin typeface="Cambria Math"/>
                <a:cs typeface="Cambria Math"/>
              </a:rPr>
              <a:t>− </a:t>
            </a:r>
            <a:r>
              <a:rPr sz="2100" spc="187" baseline="-5952" dirty="0">
                <a:latin typeface="Cambria Math"/>
                <a:cs typeface="Cambria Math"/>
              </a:rPr>
              <a:t> </a:t>
            </a:r>
            <a:r>
              <a:rPr sz="2100" spc="52" baseline="-5952" dirty="0">
                <a:latin typeface="Cambria Math"/>
                <a:cs typeface="Cambria Math"/>
              </a:rPr>
              <a:t>𝑥</a:t>
            </a:r>
            <a:r>
              <a:rPr sz="1500" spc="52" baseline="22222" dirty="0">
                <a:latin typeface="Cambria Math"/>
                <a:cs typeface="Cambria Math"/>
              </a:rPr>
              <a:t>2</a:t>
            </a:r>
            <a:endParaRPr sz="1500" baseline="22222">
              <a:latin typeface="Cambria Math"/>
              <a:cs typeface="Cambria Math"/>
            </a:endParaRPr>
          </a:p>
          <a:p>
            <a:pPr marL="960755">
              <a:lnSpc>
                <a:spcPct val="100000"/>
              </a:lnSpc>
              <a:spcBef>
                <a:spcPts val="120"/>
              </a:spcBef>
            </a:pPr>
            <a:r>
              <a:rPr sz="1400" spc="30" dirty="0">
                <a:latin typeface="Cambria Math"/>
                <a:cs typeface="Cambria Math"/>
              </a:rPr>
              <a:t>6𝑥</a:t>
            </a:r>
            <a:r>
              <a:rPr sz="1500" spc="44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00760" y="3841369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00760" y="400024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06856" y="3835348"/>
            <a:ext cx="0" cy="171450"/>
          </a:xfrm>
          <a:custGeom>
            <a:avLst/>
            <a:gdLst/>
            <a:ahLst/>
            <a:cxnLst/>
            <a:rect l="l" t="t" r="r" b="b"/>
            <a:pathLst>
              <a:path h="171450">
                <a:moveTo>
                  <a:pt x="0" y="0"/>
                </a:moveTo>
                <a:lnTo>
                  <a:pt x="0" y="1709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56208" y="3835348"/>
            <a:ext cx="0" cy="171450"/>
          </a:xfrm>
          <a:custGeom>
            <a:avLst/>
            <a:gdLst/>
            <a:ahLst/>
            <a:cxnLst/>
            <a:rect l="l" t="t" r="r" b="b"/>
            <a:pathLst>
              <a:path h="171450">
                <a:moveTo>
                  <a:pt x="0" y="0"/>
                </a:moveTo>
                <a:lnTo>
                  <a:pt x="0" y="1709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627684" y="3572636"/>
            <a:ext cx="1464945" cy="6559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66040" indent="969010">
              <a:lnSpc>
                <a:spcPts val="1630"/>
              </a:lnSpc>
              <a:spcBef>
                <a:spcPts val="185"/>
              </a:spcBef>
              <a:tabLst>
                <a:tab pos="292735" algn="l"/>
                <a:tab pos="1118870" algn="l"/>
              </a:tabLst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  </a:t>
            </a:r>
            <a:r>
              <a:rPr sz="2100" spc="-7" baseline="1984" dirty="0">
                <a:latin typeface="Cambria Math"/>
                <a:cs typeface="Cambria Math"/>
              </a:rPr>
              <a:t>c	</a:t>
            </a:r>
            <a:r>
              <a:rPr sz="2100" spc="30" baseline="1984" dirty="0">
                <a:latin typeface="Cambria Math"/>
                <a:cs typeface="Cambria Math"/>
              </a:rPr>
              <a:t>𝑓</a:t>
            </a:r>
            <a:r>
              <a:rPr sz="2100" spc="397" baseline="3968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67" baseline="3968" dirty="0">
                <a:latin typeface="Cambria Math"/>
                <a:cs typeface="Cambria Math"/>
              </a:rPr>
              <a:t> </a:t>
            </a:r>
            <a:r>
              <a:rPr sz="2100" spc="450" baseline="3968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=	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ts val="1614"/>
              </a:lnSpc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460117" y="1612518"/>
            <a:ext cx="4276725" cy="28994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2901950" algn="ctr">
              <a:lnSpc>
                <a:spcPts val="1655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−2</a:t>
            </a:r>
            <a:endParaRPr sz="1400">
              <a:latin typeface="Cambria Math"/>
              <a:cs typeface="Cambria Math"/>
            </a:endParaRPr>
          </a:p>
          <a:p>
            <a:pPr marR="2779395" algn="ctr">
              <a:lnSpc>
                <a:spcPts val="1645"/>
              </a:lnSpc>
            </a:pP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R="2702560" algn="ctr">
              <a:lnSpc>
                <a:spcPts val="1670"/>
              </a:lnSpc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  <a:p>
            <a:pPr marL="304800">
              <a:lnSpc>
                <a:spcPct val="100000"/>
              </a:lnSpc>
              <a:spcBef>
                <a:spcPts val="335"/>
              </a:spcBef>
            </a:pPr>
            <a:r>
              <a:rPr sz="1400" dirty="0">
                <a:latin typeface="Cambria Math"/>
                <a:cs typeface="Cambria Math"/>
              </a:rPr>
              <a:t>𝐴𝑛𝑠𝑤𝑒𝑟: </a:t>
            </a: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function </a:t>
            </a:r>
            <a:r>
              <a:rPr sz="1400" spc="-10" dirty="0">
                <a:latin typeface="Cambria Math"/>
                <a:cs typeface="Cambria Math"/>
              </a:rPr>
              <a:t>is discontinuous </a:t>
            </a:r>
            <a:r>
              <a:rPr sz="1400" spc="-5" dirty="0">
                <a:latin typeface="Cambria Math"/>
                <a:cs typeface="Cambria Math"/>
              </a:rPr>
              <a:t>𝑎𝑡 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dirty="0">
                <a:latin typeface="Cambria Math"/>
                <a:cs typeface="Cambria Math"/>
              </a:rPr>
              <a:t>−2</a:t>
            </a:r>
            <a:r>
              <a:rPr sz="1400" spc="-2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,2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70"/>
              </a:lnSpc>
              <a:spcBef>
                <a:spcPts val="795"/>
              </a:spcBef>
              <a:tabLst>
                <a:tab pos="476250" algn="l"/>
              </a:tabLst>
            </a:pP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-1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21590" marR="3048000" indent="-3175">
              <a:lnSpc>
                <a:spcPts val="1660"/>
              </a:lnSpc>
              <a:spcBef>
                <a:spcPts val="60"/>
              </a:spcBef>
              <a:tabLst>
                <a:tab pos="366395" algn="l"/>
                <a:tab pos="445770" algn="l"/>
              </a:tabLst>
            </a:pPr>
            <a:r>
              <a:rPr sz="1400" spc="-5" dirty="0">
                <a:latin typeface="Cambria Math"/>
                <a:cs typeface="Cambria Math"/>
              </a:rPr>
              <a:t>If	1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≤ 10  </a:t>
            </a:r>
            <a:r>
              <a:rPr sz="1400" spc="-5" dirty="0">
                <a:latin typeface="Cambria Math"/>
                <a:cs typeface="Cambria Math"/>
              </a:rPr>
              <a:t>If		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  <a:p>
            <a:pPr marL="520700" algn="ctr">
              <a:lnSpc>
                <a:spcPct val="100000"/>
              </a:lnSpc>
              <a:spcBef>
                <a:spcPts val="254"/>
              </a:spcBef>
            </a:pPr>
            <a:r>
              <a:rPr sz="1400" spc="-10" dirty="0">
                <a:latin typeface="Cambria Math"/>
                <a:cs typeface="Cambria Math"/>
              </a:rPr>
              <a:t>Answer: The </a:t>
            </a:r>
            <a:r>
              <a:rPr sz="1400" spc="-5" dirty="0">
                <a:latin typeface="Cambria Math"/>
                <a:cs typeface="Cambria Math"/>
              </a:rPr>
              <a:t>function </a:t>
            </a:r>
            <a:r>
              <a:rPr sz="1400" spc="-10" dirty="0">
                <a:latin typeface="Cambria Math"/>
                <a:cs typeface="Cambria Math"/>
              </a:rPr>
              <a:t>is discontinuous </a:t>
            </a:r>
            <a:r>
              <a:rPr sz="1400" spc="-5" dirty="0">
                <a:latin typeface="Cambria Math"/>
                <a:cs typeface="Cambria Math"/>
              </a:rPr>
              <a:t>𝑎𝑡 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  <a:p>
            <a:pPr marL="33655">
              <a:lnSpc>
                <a:spcPts val="1655"/>
              </a:lnSpc>
              <a:spcBef>
                <a:spcPts val="675"/>
              </a:spcBef>
              <a:tabLst>
                <a:tab pos="341630" algn="l"/>
              </a:tabLst>
            </a:pPr>
            <a:r>
              <a:rPr sz="1400" spc="-5" dirty="0">
                <a:latin typeface="Cambria Math"/>
                <a:cs typeface="Cambria Math"/>
              </a:rPr>
              <a:t>If	0 </a:t>
            </a:r>
            <a:r>
              <a:rPr sz="1400" spc="-10" dirty="0">
                <a:latin typeface="Cambria Math"/>
                <a:cs typeface="Cambria Math"/>
              </a:rPr>
              <a:t>≤ 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-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5240">
              <a:lnSpc>
                <a:spcPts val="1645"/>
              </a:lnSpc>
              <a:tabLst>
                <a:tab pos="360045" algn="l"/>
              </a:tabLst>
            </a:pPr>
            <a:r>
              <a:rPr sz="1400" spc="-5" dirty="0">
                <a:latin typeface="Cambria Math"/>
                <a:cs typeface="Cambria Math"/>
              </a:rPr>
              <a:t>If	1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70"/>
              </a:lnSpc>
              <a:tabLst>
                <a:tab pos="320040" algn="l"/>
              </a:tabLst>
            </a:pPr>
            <a:r>
              <a:rPr sz="1400" spc="-5" dirty="0">
                <a:latin typeface="Cambria Math"/>
                <a:cs typeface="Cambria Math"/>
              </a:rPr>
              <a:t>If	2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621665" algn="ctr">
              <a:lnSpc>
                <a:spcPct val="100000"/>
              </a:lnSpc>
              <a:spcBef>
                <a:spcPts val="550"/>
              </a:spcBef>
            </a:pPr>
            <a:r>
              <a:rPr sz="1400" spc="-5" dirty="0">
                <a:latin typeface="Cambria Math"/>
                <a:cs typeface="Cambria Math"/>
              </a:rPr>
              <a:t>Answer: </a:t>
            </a:r>
            <a:r>
              <a:rPr sz="1400" spc="-10" dirty="0">
                <a:latin typeface="Cambria Math"/>
                <a:cs typeface="Cambria Math"/>
              </a:rPr>
              <a:t>The </a:t>
            </a:r>
            <a:r>
              <a:rPr sz="1400" spc="-5" dirty="0">
                <a:latin typeface="Cambria Math"/>
                <a:cs typeface="Cambria Math"/>
              </a:rPr>
              <a:t>function </a:t>
            </a:r>
            <a:r>
              <a:rPr sz="1400" spc="-10" dirty="0">
                <a:latin typeface="Cambria Math"/>
                <a:cs typeface="Cambria Math"/>
              </a:rPr>
              <a:t>is discontinuous </a:t>
            </a:r>
            <a:r>
              <a:rPr sz="1400" spc="-5" dirty="0">
                <a:latin typeface="Cambria Math"/>
                <a:cs typeface="Cambria Math"/>
              </a:rPr>
              <a:t>𝑎𝑡 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22680" y="4823205"/>
            <a:ext cx="277495" cy="198120"/>
          </a:xfrm>
          <a:prstGeom prst="rect">
            <a:avLst/>
          </a:prstGeom>
          <a:solidFill>
            <a:srgbClr val="000000"/>
          </a:solidFill>
          <a:ln w="12191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530"/>
              </a:lnSpc>
            </a:pPr>
            <a:r>
              <a:rPr sz="1400" spc="-10" dirty="0">
                <a:solidFill>
                  <a:srgbClr val="FFFFFF"/>
                </a:solidFill>
                <a:latin typeface="Cambria Math"/>
                <a:cs typeface="Cambria Math"/>
              </a:rPr>
              <a:t>24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8060" y="4764785"/>
            <a:ext cx="61582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0375" algn="l"/>
              </a:tabLst>
            </a:pPr>
            <a:r>
              <a:rPr sz="1600" dirty="0">
                <a:latin typeface="Cambria Math"/>
                <a:cs typeface="Cambria Math"/>
              </a:rPr>
              <a:t>𝑞	</a:t>
            </a:r>
            <a:r>
              <a:rPr sz="1400" spc="-5" dirty="0">
                <a:latin typeface="Cambria"/>
                <a:cs typeface="Cambria"/>
              </a:rPr>
              <a:t>/ Find the </a:t>
            </a:r>
            <a:r>
              <a:rPr sz="1400" spc="-10" dirty="0">
                <a:latin typeface="Cambria"/>
                <a:cs typeface="Cambria"/>
              </a:rPr>
              <a:t>values </a:t>
            </a:r>
            <a:r>
              <a:rPr sz="1400" spc="-5" dirty="0">
                <a:latin typeface="Cambria"/>
                <a:cs typeface="Cambria"/>
              </a:rPr>
              <a:t>of c </a:t>
            </a:r>
            <a:r>
              <a:rPr sz="1400" spc="-15" dirty="0">
                <a:latin typeface="Cambria"/>
                <a:cs typeface="Cambria"/>
              </a:rPr>
              <a:t>and </a:t>
            </a:r>
            <a:r>
              <a:rPr sz="1400" spc="-5" dirty="0">
                <a:latin typeface="Cambria"/>
                <a:cs typeface="Cambria"/>
              </a:rPr>
              <a:t>d such that the function </a:t>
            </a:r>
            <a:r>
              <a:rPr sz="1400" spc="-5" dirty="0">
                <a:latin typeface="Cambria Math"/>
                <a:cs typeface="Cambria Math"/>
              </a:rPr>
              <a:t>f </a:t>
            </a:r>
            <a:r>
              <a:rPr sz="1400" spc="-5" dirty="0">
                <a:latin typeface="Cambria"/>
                <a:cs typeface="Cambria"/>
              </a:rPr>
              <a:t>is </a:t>
            </a:r>
            <a:r>
              <a:rPr sz="1400" spc="-10" dirty="0">
                <a:latin typeface="Cambria"/>
                <a:cs typeface="Cambria"/>
              </a:rPr>
              <a:t>continuous </a:t>
            </a:r>
            <a:r>
              <a:rPr sz="1400" spc="5" dirty="0">
                <a:latin typeface="Cambria"/>
                <a:cs typeface="Cambria"/>
              </a:rPr>
              <a:t>on</a:t>
            </a:r>
            <a:r>
              <a:rPr sz="2100" spc="172" baseline="1984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−3,3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030857" y="546963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030857" y="566165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036952" y="5463539"/>
            <a:ext cx="0" cy="204470"/>
          </a:xfrm>
          <a:custGeom>
            <a:avLst/>
            <a:gdLst/>
            <a:ahLst/>
            <a:cxnLst/>
            <a:rect l="l" t="t" r="r" b="b"/>
            <a:pathLst>
              <a:path h="204470">
                <a:moveTo>
                  <a:pt x="0" y="0"/>
                </a:moveTo>
                <a:lnTo>
                  <a:pt x="0" y="20421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207641" y="5463539"/>
            <a:ext cx="0" cy="204470"/>
          </a:xfrm>
          <a:custGeom>
            <a:avLst/>
            <a:gdLst/>
            <a:ahLst/>
            <a:cxnLst/>
            <a:rect l="l" t="t" r="r" b="b"/>
            <a:pathLst>
              <a:path h="204470">
                <a:moveTo>
                  <a:pt x="0" y="0"/>
                </a:moveTo>
                <a:lnTo>
                  <a:pt x="0" y="20421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060829" y="5435599"/>
            <a:ext cx="10179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11150" algn="l"/>
              </a:tabLst>
            </a:pPr>
            <a:r>
              <a:rPr sz="1400" spc="-5" dirty="0">
                <a:latin typeface="Cambria Math"/>
                <a:cs typeface="Cambria Math"/>
              </a:rPr>
              <a:t>3	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27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70" dirty="0">
                <a:latin typeface="Cambria Math"/>
                <a:cs typeface="Cambria Math"/>
              </a:rPr>
              <a:t> </a:t>
            </a:r>
            <a:r>
              <a:rPr sz="1400" spc="59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530346" y="5106415"/>
            <a:ext cx="7753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49605" algn="l"/>
              </a:tabLst>
            </a:pPr>
            <a:r>
              <a:rPr sz="1400" spc="-10" dirty="0">
                <a:latin typeface="Cambria Math"/>
                <a:cs typeface="Cambria Math"/>
              </a:rPr>
              <a:t>𝑐	</a:t>
            </a:r>
            <a:r>
              <a:rPr sz="1400" spc="-5" dirty="0">
                <a:latin typeface="Cambria Math"/>
                <a:cs typeface="Cambria Math"/>
              </a:rPr>
              <a:t>If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307841" y="5307583"/>
            <a:ext cx="5111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9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107182" y="5582411"/>
            <a:ext cx="923925" cy="0"/>
          </a:xfrm>
          <a:custGeom>
            <a:avLst/>
            <a:gdLst/>
            <a:ahLst/>
            <a:cxnLst/>
            <a:rect l="l" t="t" r="r" b="b"/>
            <a:pathLst>
              <a:path w="923925">
                <a:moveTo>
                  <a:pt x="0" y="0"/>
                </a:moveTo>
                <a:lnTo>
                  <a:pt x="9238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094482" y="5594095"/>
            <a:ext cx="1287145" cy="4298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59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  <a:p>
            <a:pPr marL="502920">
              <a:lnSpc>
                <a:spcPts val="1595"/>
              </a:lnSpc>
              <a:tabLst>
                <a:tab pos="1161415" algn="l"/>
              </a:tabLst>
            </a:pPr>
            <a:r>
              <a:rPr sz="1400" spc="-10" dirty="0">
                <a:latin typeface="Cambria Math"/>
                <a:cs typeface="Cambria Math"/>
              </a:rPr>
              <a:t>𝑑	</a:t>
            </a:r>
            <a:r>
              <a:rPr sz="1400" spc="-5" dirty="0">
                <a:latin typeface="Cambria Math"/>
                <a:cs typeface="Cambria Math"/>
              </a:rPr>
              <a:t>If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42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3521202" y="5106415"/>
            <a:ext cx="1617345" cy="9175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4648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−3</a:t>
            </a:r>
            <a:endParaRPr sz="1400">
              <a:latin typeface="Cambria Math"/>
              <a:cs typeface="Cambria Math"/>
            </a:endParaRPr>
          </a:p>
          <a:p>
            <a:pPr marR="78105" algn="r">
              <a:lnSpc>
                <a:spcPct val="100000"/>
              </a:lnSpc>
              <a:spcBef>
                <a:spcPts val="985"/>
              </a:spcBef>
              <a:tabLst>
                <a:tab pos="532765" algn="l"/>
                <a:tab pos="990600" algn="l"/>
              </a:tabLst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  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If	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R="99060" algn="r">
              <a:lnSpc>
                <a:spcPct val="100000"/>
              </a:lnSpc>
              <a:spcBef>
                <a:spcPts val="101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082285" y="6240525"/>
            <a:ext cx="16541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Answer: </a:t>
            </a:r>
            <a:r>
              <a:rPr sz="1400" spc="-5" dirty="0">
                <a:latin typeface="Cambria Math"/>
                <a:cs typeface="Cambria Math"/>
              </a:rPr>
              <a:t>𝑐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8 , 𝑑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1478</Words>
  <Application>Microsoft Office PowerPoint</Application>
  <PresentationFormat>Custom</PresentationFormat>
  <Paragraphs>455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2</cp:revision>
  <dcterms:created xsi:type="dcterms:W3CDTF">2018-11-19T07:09:27Z</dcterms:created>
  <dcterms:modified xsi:type="dcterms:W3CDTF">2018-11-19T09:26:19Z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